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7"/>
  </p:notesMasterIdLst>
  <p:handoutMasterIdLst>
    <p:handoutMasterId r:id="rId38"/>
  </p:handoutMasterIdLst>
  <p:sldIdLst>
    <p:sldId id="769" r:id="rId2"/>
    <p:sldId id="899" r:id="rId3"/>
    <p:sldId id="822" r:id="rId4"/>
    <p:sldId id="865" r:id="rId5"/>
    <p:sldId id="861" r:id="rId6"/>
    <p:sldId id="862" r:id="rId7"/>
    <p:sldId id="863" r:id="rId8"/>
    <p:sldId id="859" r:id="rId9"/>
    <p:sldId id="866" r:id="rId10"/>
    <p:sldId id="847" r:id="rId11"/>
    <p:sldId id="860" r:id="rId12"/>
    <p:sldId id="867" r:id="rId13"/>
    <p:sldId id="868" r:id="rId14"/>
    <p:sldId id="869" r:id="rId15"/>
    <p:sldId id="870" r:id="rId16"/>
    <p:sldId id="871" r:id="rId17"/>
    <p:sldId id="872" r:id="rId18"/>
    <p:sldId id="873" r:id="rId19"/>
    <p:sldId id="874" r:id="rId20"/>
    <p:sldId id="881" r:id="rId21"/>
    <p:sldId id="876" r:id="rId22"/>
    <p:sldId id="877" r:id="rId23"/>
    <p:sldId id="898" r:id="rId24"/>
    <p:sldId id="882" r:id="rId25"/>
    <p:sldId id="883" r:id="rId26"/>
    <p:sldId id="884" r:id="rId27"/>
    <p:sldId id="885" r:id="rId28"/>
    <p:sldId id="886" r:id="rId29"/>
    <p:sldId id="887" r:id="rId30"/>
    <p:sldId id="888" r:id="rId31"/>
    <p:sldId id="889" r:id="rId32"/>
    <p:sldId id="890" r:id="rId33"/>
    <p:sldId id="894" r:id="rId34"/>
    <p:sldId id="895" r:id="rId35"/>
    <p:sldId id="897" r:id="rId36"/>
  </p:sldIdLst>
  <p:sldSz cx="9144000" cy="6858000" type="screen4x3"/>
  <p:notesSz cx="6735763" cy="9866313"/>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kcja domyślna" id="{8976203D-AFBB-4123-AB53-85E51D6C2C9D}">
          <p14:sldIdLst>
            <p14:sldId id="769"/>
            <p14:sldId id="899"/>
            <p14:sldId id="822"/>
            <p14:sldId id="865"/>
            <p14:sldId id="861"/>
            <p14:sldId id="862"/>
            <p14:sldId id="863"/>
            <p14:sldId id="859"/>
            <p14:sldId id="866"/>
            <p14:sldId id="847"/>
            <p14:sldId id="860"/>
            <p14:sldId id="867"/>
            <p14:sldId id="868"/>
            <p14:sldId id="869"/>
            <p14:sldId id="870"/>
            <p14:sldId id="871"/>
            <p14:sldId id="872"/>
            <p14:sldId id="873"/>
            <p14:sldId id="874"/>
            <p14:sldId id="881"/>
            <p14:sldId id="876"/>
            <p14:sldId id="877"/>
            <p14:sldId id="898"/>
            <p14:sldId id="882"/>
            <p14:sldId id="883"/>
            <p14:sldId id="884"/>
            <p14:sldId id="885"/>
            <p14:sldId id="886"/>
            <p14:sldId id="887"/>
            <p14:sldId id="888"/>
            <p14:sldId id="889"/>
            <p14:sldId id="890"/>
            <p14:sldId id="894"/>
            <p14:sldId id="895"/>
            <p14:sldId id="897"/>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MSOffice" lastIdx="1" clrIdx="0"/>
  <p:cmAuthor id="1" name="Kochanowski Łukasz" initials="KŁ"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CCCCFF"/>
    <a:srgbClr val="CCECFF"/>
    <a:srgbClr val="FFFFCC"/>
    <a:srgbClr val="CCFFCC"/>
    <a:srgbClr val="99CCFF"/>
    <a:srgbClr val="3333CC"/>
    <a:srgbClr val="F5FDE7"/>
    <a:srgbClr val="669900"/>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9631B5-78F2-41C9-869B-9F39066F8104}" styleName="Styl pośredni 3 — Ak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8FB837D-C827-4EFA-A057-4D05807E0F7C}" styleName="Styl z motywem 1 — Ak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B4B98B0-60AC-42C2-AFA5-B58CD77FA1E5}" styleName="Styl jasny 1 — Ak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070" autoAdjust="0"/>
  </p:normalViewPr>
  <p:slideViewPr>
    <p:cSldViewPr>
      <p:cViewPr>
        <p:scale>
          <a:sx n="82" d="100"/>
          <a:sy n="82" d="100"/>
        </p:scale>
        <p:origin x="-1830" y="-6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3E85BF-1BE6-4BE4-BC42-8BDFC6129896}" type="doc">
      <dgm:prSet loTypeId="urn:microsoft.com/office/officeart/2005/8/layout/matrix1" loCatId="matrix" qsTypeId="urn:microsoft.com/office/officeart/2005/8/quickstyle/simple1" qsCatId="simple" csTypeId="urn:microsoft.com/office/officeart/2005/8/colors/accent6_2" csCatId="accent6" phldr="1"/>
      <dgm:spPr/>
      <dgm:t>
        <a:bodyPr/>
        <a:lstStyle/>
        <a:p>
          <a:endParaRPr lang="pl-PL"/>
        </a:p>
      </dgm:t>
    </dgm:pt>
    <dgm:pt modelId="{6CB814BC-9072-4840-856D-EDB10C3D3006}">
      <dgm:prSet phldrT="[Tekst]" custT="1"/>
      <dgm:spPr/>
      <dgm:t>
        <a:bodyPr/>
        <a:lstStyle/>
        <a:p>
          <a:r>
            <a:rPr lang="pl-PL" sz="1400" b="1" dirty="0" smtClean="0"/>
            <a:t>ZADANIA FUNDUSZU</a:t>
          </a:r>
          <a:endParaRPr lang="pl-PL" sz="1400" b="1" dirty="0"/>
        </a:p>
      </dgm:t>
    </dgm:pt>
    <dgm:pt modelId="{DE7B9626-AB37-440D-8CAC-24ED3C2F1D94}" type="parTrans" cxnId="{FBEB1E4A-465F-4421-808F-394F636B18E4}">
      <dgm:prSet/>
      <dgm:spPr/>
      <dgm:t>
        <a:bodyPr/>
        <a:lstStyle/>
        <a:p>
          <a:endParaRPr lang="pl-PL" sz="1400"/>
        </a:p>
      </dgm:t>
    </dgm:pt>
    <dgm:pt modelId="{73972F5A-B831-489E-9220-B1F5CE9B0453}" type="sibTrans" cxnId="{FBEB1E4A-465F-4421-808F-394F636B18E4}">
      <dgm:prSet/>
      <dgm:spPr/>
      <dgm:t>
        <a:bodyPr/>
        <a:lstStyle/>
        <a:p>
          <a:endParaRPr lang="pl-PL" sz="1400"/>
        </a:p>
      </dgm:t>
    </dgm:pt>
    <dgm:pt modelId="{2BAC5259-D96E-4229-BB6D-140D42167FD9}">
      <dgm:prSet phldrT="[Tekst]" custT="1"/>
      <dgm:spPr/>
      <dgm:t>
        <a:bodyPr/>
        <a:lstStyle/>
        <a:p>
          <a:r>
            <a:rPr lang="pl-PL" sz="1400" b="1" dirty="0" smtClean="0"/>
            <a:t>UDZIELANIE ZWROTNEJ POMOCY FINANSOWEJ</a:t>
          </a:r>
        </a:p>
      </dgm:t>
    </dgm:pt>
    <dgm:pt modelId="{29CF6AFE-DDE1-4E96-A92B-3B40623E8969}" type="parTrans" cxnId="{C07ADEF4-CA0F-406D-BB99-BD7EF37BE307}">
      <dgm:prSet/>
      <dgm:spPr/>
      <dgm:t>
        <a:bodyPr/>
        <a:lstStyle/>
        <a:p>
          <a:endParaRPr lang="pl-PL" sz="1400"/>
        </a:p>
      </dgm:t>
    </dgm:pt>
    <dgm:pt modelId="{B9C85CE9-0C41-4164-BE79-4538DAF015AE}" type="sibTrans" cxnId="{C07ADEF4-CA0F-406D-BB99-BD7EF37BE307}">
      <dgm:prSet/>
      <dgm:spPr/>
      <dgm:t>
        <a:bodyPr/>
        <a:lstStyle/>
        <a:p>
          <a:endParaRPr lang="pl-PL" sz="1400"/>
        </a:p>
      </dgm:t>
    </dgm:pt>
    <dgm:pt modelId="{270402E0-F090-4C24-B0AF-FA9EAC5CD34B}">
      <dgm:prSet phldrT="[Tekst]" custT="1"/>
      <dgm:spPr/>
      <dgm:t>
        <a:bodyPr/>
        <a:lstStyle/>
        <a:p>
          <a:r>
            <a:rPr lang="pl-PL" sz="1400" b="1" dirty="0" smtClean="0"/>
            <a:t>NABYWANIE WIERZYTELNOŚCI KAS</a:t>
          </a:r>
          <a:endParaRPr lang="pl-PL" sz="1400" b="1" dirty="0"/>
        </a:p>
      </dgm:t>
    </dgm:pt>
    <dgm:pt modelId="{1E77C39A-5518-4D0A-97C3-64E9F1FEB70D}" type="parTrans" cxnId="{409BC55B-9A1F-4240-B554-F3D5E0CE6006}">
      <dgm:prSet/>
      <dgm:spPr/>
      <dgm:t>
        <a:bodyPr/>
        <a:lstStyle/>
        <a:p>
          <a:endParaRPr lang="pl-PL" sz="1400"/>
        </a:p>
      </dgm:t>
    </dgm:pt>
    <dgm:pt modelId="{A83B1045-30BC-4CA5-BEF0-611DB31DD447}" type="sibTrans" cxnId="{409BC55B-9A1F-4240-B554-F3D5E0CE6006}">
      <dgm:prSet/>
      <dgm:spPr/>
      <dgm:t>
        <a:bodyPr/>
        <a:lstStyle/>
        <a:p>
          <a:endParaRPr lang="pl-PL" sz="1400"/>
        </a:p>
      </dgm:t>
    </dgm:pt>
    <dgm:pt modelId="{384429FC-A92D-4276-90B8-064F97289461}">
      <dgm:prSet phldrT="[Tekst]" custT="1"/>
      <dgm:spPr/>
      <dgm:t>
        <a:bodyPr/>
        <a:lstStyle/>
        <a:p>
          <a:r>
            <a:rPr lang="pl-PL" sz="1400" b="1" dirty="0" smtClean="0"/>
            <a:t>UDZIELANIE WSPARCIA</a:t>
          </a:r>
          <a:endParaRPr lang="pl-PL" sz="1400" b="1" dirty="0"/>
        </a:p>
      </dgm:t>
    </dgm:pt>
    <dgm:pt modelId="{CE91CA90-DF0E-4B36-8B87-F563FF8D3379}" type="parTrans" cxnId="{3B2DABB3-9AC8-47AE-B99A-615DD866B847}">
      <dgm:prSet/>
      <dgm:spPr/>
      <dgm:t>
        <a:bodyPr/>
        <a:lstStyle/>
        <a:p>
          <a:endParaRPr lang="pl-PL" sz="1400"/>
        </a:p>
      </dgm:t>
    </dgm:pt>
    <dgm:pt modelId="{0CA616AB-DDA6-4CF5-8BAF-57004289F840}" type="sibTrans" cxnId="{3B2DABB3-9AC8-47AE-B99A-615DD866B847}">
      <dgm:prSet/>
      <dgm:spPr/>
      <dgm:t>
        <a:bodyPr/>
        <a:lstStyle/>
        <a:p>
          <a:endParaRPr lang="pl-PL" sz="1400"/>
        </a:p>
      </dgm:t>
    </dgm:pt>
    <dgm:pt modelId="{564B0900-0891-4384-8BA1-292A06FD4841}">
      <dgm:prSet phldrT="[Tekst]" custT="1"/>
      <dgm:spPr/>
      <dgm:t>
        <a:bodyPr/>
        <a:lstStyle/>
        <a:p>
          <a:r>
            <a:rPr lang="pl-PL" sz="1400" b="1" dirty="0" smtClean="0"/>
            <a:t>KONTROLA PRAWIDŁOWOŚCI WYKORZYSTANIA POMOCY I WSPARCIA</a:t>
          </a:r>
          <a:endParaRPr lang="pl-PL" sz="1400" b="1" dirty="0"/>
        </a:p>
      </dgm:t>
    </dgm:pt>
    <dgm:pt modelId="{66CAFCD8-6FBC-4D00-88A8-55085177369D}" type="parTrans" cxnId="{A6659EE9-7707-48EB-B2CF-40B8492831E1}">
      <dgm:prSet/>
      <dgm:spPr/>
      <dgm:t>
        <a:bodyPr/>
        <a:lstStyle/>
        <a:p>
          <a:endParaRPr lang="pl-PL" sz="1400"/>
        </a:p>
      </dgm:t>
    </dgm:pt>
    <dgm:pt modelId="{4924E7D6-14E6-4F34-AFBC-C382E359C94A}" type="sibTrans" cxnId="{A6659EE9-7707-48EB-B2CF-40B8492831E1}">
      <dgm:prSet/>
      <dgm:spPr/>
      <dgm:t>
        <a:bodyPr/>
        <a:lstStyle/>
        <a:p>
          <a:endParaRPr lang="pl-PL" sz="1400"/>
        </a:p>
      </dgm:t>
    </dgm:pt>
    <dgm:pt modelId="{2BDF6CB5-E4F2-4C15-B672-D10EBFE1A5BB}" type="pres">
      <dgm:prSet presAssocID="{F03E85BF-1BE6-4BE4-BC42-8BDFC6129896}" presName="diagram" presStyleCnt="0">
        <dgm:presLayoutVars>
          <dgm:chMax val="1"/>
          <dgm:dir/>
          <dgm:animLvl val="ctr"/>
          <dgm:resizeHandles val="exact"/>
        </dgm:presLayoutVars>
      </dgm:prSet>
      <dgm:spPr/>
      <dgm:t>
        <a:bodyPr/>
        <a:lstStyle/>
        <a:p>
          <a:endParaRPr lang="pl-PL"/>
        </a:p>
      </dgm:t>
    </dgm:pt>
    <dgm:pt modelId="{5CBE96A0-4210-48B9-B3B8-E80DB1A5DFD5}" type="pres">
      <dgm:prSet presAssocID="{F03E85BF-1BE6-4BE4-BC42-8BDFC6129896}" presName="matrix" presStyleCnt="0"/>
      <dgm:spPr/>
    </dgm:pt>
    <dgm:pt modelId="{8B8CE8A7-B401-41C0-8A18-BA23557F0607}" type="pres">
      <dgm:prSet presAssocID="{F03E85BF-1BE6-4BE4-BC42-8BDFC6129896}" presName="tile1" presStyleLbl="node1" presStyleIdx="0" presStyleCnt="4"/>
      <dgm:spPr/>
      <dgm:t>
        <a:bodyPr/>
        <a:lstStyle/>
        <a:p>
          <a:endParaRPr lang="pl-PL"/>
        </a:p>
      </dgm:t>
    </dgm:pt>
    <dgm:pt modelId="{EF07B5F6-5496-48CA-9D83-3B54A558C3F1}" type="pres">
      <dgm:prSet presAssocID="{F03E85BF-1BE6-4BE4-BC42-8BDFC6129896}" presName="tile1text" presStyleLbl="node1" presStyleIdx="0" presStyleCnt="4">
        <dgm:presLayoutVars>
          <dgm:chMax val="0"/>
          <dgm:chPref val="0"/>
          <dgm:bulletEnabled val="1"/>
        </dgm:presLayoutVars>
      </dgm:prSet>
      <dgm:spPr/>
      <dgm:t>
        <a:bodyPr/>
        <a:lstStyle/>
        <a:p>
          <a:endParaRPr lang="pl-PL"/>
        </a:p>
      </dgm:t>
    </dgm:pt>
    <dgm:pt modelId="{D94BFA38-02D4-44C0-A391-C891CAC25788}" type="pres">
      <dgm:prSet presAssocID="{F03E85BF-1BE6-4BE4-BC42-8BDFC6129896}" presName="tile2" presStyleLbl="node1" presStyleIdx="1" presStyleCnt="4"/>
      <dgm:spPr/>
      <dgm:t>
        <a:bodyPr/>
        <a:lstStyle/>
        <a:p>
          <a:endParaRPr lang="pl-PL"/>
        </a:p>
      </dgm:t>
    </dgm:pt>
    <dgm:pt modelId="{D644B1BE-FA4B-48A8-B526-C963FB0368A4}" type="pres">
      <dgm:prSet presAssocID="{F03E85BF-1BE6-4BE4-BC42-8BDFC6129896}" presName="tile2text" presStyleLbl="node1" presStyleIdx="1" presStyleCnt="4">
        <dgm:presLayoutVars>
          <dgm:chMax val="0"/>
          <dgm:chPref val="0"/>
          <dgm:bulletEnabled val="1"/>
        </dgm:presLayoutVars>
      </dgm:prSet>
      <dgm:spPr/>
      <dgm:t>
        <a:bodyPr/>
        <a:lstStyle/>
        <a:p>
          <a:endParaRPr lang="pl-PL"/>
        </a:p>
      </dgm:t>
    </dgm:pt>
    <dgm:pt modelId="{3B067844-7429-476B-8720-373C2889B5B7}" type="pres">
      <dgm:prSet presAssocID="{F03E85BF-1BE6-4BE4-BC42-8BDFC6129896}" presName="tile3" presStyleLbl="node1" presStyleIdx="2" presStyleCnt="4" custLinFactNeighborX="-21662" custLinFactNeighborY="21429"/>
      <dgm:spPr/>
      <dgm:t>
        <a:bodyPr/>
        <a:lstStyle/>
        <a:p>
          <a:endParaRPr lang="pl-PL"/>
        </a:p>
      </dgm:t>
    </dgm:pt>
    <dgm:pt modelId="{D5DA8BC7-620D-4874-91D8-39BD1D3C4C6A}" type="pres">
      <dgm:prSet presAssocID="{F03E85BF-1BE6-4BE4-BC42-8BDFC6129896}" presName="tile3text" presStyleLbl="node1" presStyleIdx="2" presStyleCnt="4">
        <dgm:presLayoutVars>
          <dgm:chMax val="0"/>
          <dgm:chPref val="0"/>
          <dgm:bulletEnabled val="1"/>
        </dgm:presLayoutVars>
      </dgm:prSet>
      <dgm:spPr/>
      <dgm:t>
        <a:bodyPr/>
        <a:lstStyle/>
        <a:p>
          <a:endParaRPr lang="pl-PL"/>
        </a:p>
      </dgm:t>
    </dgm:pt>
    <dgm:pt modelId="{0C1E1444-8FE9-4BB7-8994-93AC83AF8B2D}" type="pres">
      <dgm:prSet presAssocID="{F03E85BF-1BE6-4BE4-BC42-8BDFC6129896}" presName="tile4" presStyleLbl="node1" presStyleIdx="3" presStyleCnt="4" custLinFactNeighborX="0" custLinFactNeighborY="0"/>
      <dgm:spPr/>
      <dgm:t>
        <a:bodyPr/>
        <a:lstStyle/>
        <a:p>
          <a:endParaRPr lang="pl-PL"/>
        </a:p>
      </dgm:t>
    </dgm:pt>
    <dgm:pt modelId="{B0DA493D-5E58-400B-9F96-5C4E11D755CB}" type="pres">
      <dgm:prSet presAssocID="{F03E85BF-1BE6-4BE4-BC42-8BDFC6129896}" presName="tile4text" presStyleLbl="node1" presStyleIdx="3" presStyleCnt="4">
        <dgm:presLayoutVars>
          <dgm:chMax val="0"/>
          <dgm:chPref val="0"/>
          <dgm:bulletEnabled val="1"/>
        </dgm:presLayoutVars>
      </dgm:prSet>
      <dgm:spPr/>
      <dgm:t>
        <a:bodyPr/>
        <a:lstStyle/>
        <a:p>
          <a:endParaRPr lang="pl-PL"/>
        </a:p>
      </dgm:t>
    </dgm:pt>
    <dgm:pt modelId="{EA0E7F59-25D8-416C-8F81-C70974640720}" type="pres">
      <dgm:prSet presAssocID="{F03E85BF-1BE6-4BE4-BC42-8BDFC6129896}" presName="centerTile" presStyleLbl="fgShp" presStyleIdx="0" presStyleCnt="1" custScaleY="144497" custLinFactNeighborX="0" custLinFactNeighborY="388">
        <dgm:presLayoutVars>
          <dgm:chMax val="0"/>
          <dgm:chPref val="0"/>
        </dgm:presLayoutVars>
      </dgm:prSet>
      <dgm:spPr/>
      <dgm:t>
        <a:bodyPr/>
        <a:lstStyle/>
        <a:p>
          <a:endParaRPr lang="pl-PL"/>
        </a:p>
      </dgm:t>
    </dgm:pt>
  </dgm:ptLst>
  <dgm:cxnLst>
    <dgm:cxn modelId="{CEB9EE89-E32A-4D4C-B5AD-5BB7C6C6F0FB}" type="presOf" srcId="{2BAC5259-D96E-4229-BB6D-140D42167FD9}" destId="{8B8CE8A7-B401-41C0-8A18-BA23557F0607}" srcOrd="0" destOrd="0" presId="urn:microsoft.com/office/officeart/2005/8/layout/matrix1"/>
    <dgm:cxn modelId="{E4788D82-F153-4DC9-9244-D53726063017}" type="presOf" srcId="{384429FC-A92D-4276-90B8-064F97289461}" destId="{D5DA8BC7-620D-4874-91D8-39BD1D3C4C6A}" srcOrd="1" destOrd="0" presId="urn:microsoft.com/office/officeart/2005/8/layout/matrix1"/>
    <dgm:cxn modelId="{3C6A5341-8A4C-4BA4-BBED-C9137D5C593E}" type="presOf" srcId="{384429FC-A92D-4276-90B8-064F97289461}" destId="{3B067844-7429-476B-8720-373C2889B5B7}" srcOrd="0" destOrd="0" presId="urn:microsoft.com/office/officeart/2005/8/layout/matrix1"/>
    <dgm:cxn modelId="{C7710255-B7C8-4CE4-8399-78CEE47D44B0}" type="presOf" srcId="{2BAC5259-D96E-4229-BB6D-140D42167FD9}" destId="{EF07B5F6-5496-48CA-9D83-3B54A558C3F1}" srcOrd="1" destOrd="0" presId="urn:microsoft.com/office/officeart/2005/8/layout/matrix1"/>
    <dgm:cxn modelId="{644F4E8C-2330-4415-899C-3A957A7D8BF1}" type="presOf" srcId="{564B0900-0891-4384-8BA1-292A06FD4841}" destId="{0C1E1444-8FE9-4BB7-8994-93AC83AF8B2D}" srcOrd="0" destOrd="0" presId="urn:microsoft.com/office/officeart/2005/8/layout/matrix1"/>
    <dgm:cxn modelId="{3B2DABB3-9AC8-47AE-B99A-615DD866B847}" srcId="{6CB814BC-9072-4840-856D-EDB10C3D3006}" destId="{384429FC-A92D-4276-90B8-064F97289461}" srcOrd="2" destOrd="0" parTransId="{CE91CA90-DF0E-4B36-8B87-F563FF8D3379}" sibTransId="{0CA616AB-DDA6-4CF5-8BAF-57004289F840}"/>
    <dgm:cxn modelId="{409BC55B-9A1F-4240-B554-F3D5E0CE6006}" srcId="{6CB814BC-9072-4840-856D-EDB10C3D3006}" destId="{270402E0-F090-4C24-B0AF-FA9EAC5CD34B}" srcOrd="1" destOrd="0" parTransId="{1E77C39A-5518-4D0A-97C3-64E9F1FEB70D}" sibTransId="{A83B1045-30BC-4CA5-BEF0-611DB31DD447}"/>
    <dgm:cxn modelId="{FBEB1E4A-465F-4421-808F-394F636B18E4}" srcId="{F03E85BF-1BE6-4BE4-BC42-8BDFC6129896}" destId="{6CB814BC-9072-4840-856D-EDB10C3D3006}" srcOrd="0" destOrd="0" parTransId="{DE7B9626-AB37-440D-8CAC-24ED3C2F1D94}" sibTransId="{73972F5A-B831-489E-9220-B1F5CE9B0453}"/>
    <dgm:cxn modelId="{65A04A50-F57E-4AE6-BDD0-1A4214106257}" type="presOf" srcId="{F03E85BF-1BE6-4BE4-BC42-8BDFC6129896}" destId="{2BDF6CB5-E4F2-4C15-B672-D10EBFE1A5BB}" srcOrd="0" destOrd="0" presId="urn:microsoft.com/office/officeart/2005/8/layout/matrix1"/>
    <dgm:cxn modelId="{B4ACE84E-795F-4027-B159-2E3D982432D5}" type="presOf" srcId="{270402E0-F090-4C24-B0AF-FA9EAC5CD34B}" destId="{D94BFA38-02D4-44C0-A391-C891CAC25788}" srcOrd="0" destOrd="0" presId="urn:microsoft.com/office/officeart/2005/8/layout/matrix1"/>
    <dgm:cxn modelId="{A6659EE9-7707-48EB-B2CF-40B8492831E1}" srcId="{6CB814BC-9072-4840-856D-EDB10C3D3006}" destId="{564B0900-0891-4384-8BA1-292A06FD4841}" srcOrd="3" destOrd="0" parTransId="{66CAFCD8-6FBC-4D00-88A8-55085177369D}" sibTransId="{4924E7D6-14E6-4F34-AFBC-C382E359C94A}"/>
    <dgm:cxn modelId="{E5F8A957-CE9B-49D6-996B-D09271FF0E5C}" type="presOf" srcId="{564B0900-0891-4384-8BA1-292A06FD4841}" destId="{B0DA493D-5E58-400B-9F96-5C4E11D755CB}" srcOrd="1" destOrd="0" presId="urn:microsoft.com/office/officeart/2005/8/layout/matrix1"/>
    <dgm:cxn modelId="{CDDA3506-5A3E-4259-A2F2-E23D5FB11367}" type="presOf" srcId="{270402E0-F090-4C24-B0AF-FA9EAC5CD34B}" destId="{D644B1BE-FA4B-48A8-B526-C963FB0368A4}" srcOrd="1" destOrd="0" presId="urn:microsoft.com/office/officeart/2005/8/layout/matrix1"/>
    <dgm:cxn modelId="{BDC73555-4EF0-473C-A76A-461CDA9FD6AF}" type="presOf" srcId="{6CB814BC-9072-4840-856D-EDB10C3D3006}" destId="{EA0E7F59-25D8-416C-8F81-C70974640720}" srcOrd="0" destOrd="0" presId="urn:microsoft.com/office/officeart/2005/8/layout/matrix1"/>
    <dgm:cxn modelId="{C07ADEF4-CA0F-406D-BB99-BD7EF37BE307}" srcId="{6CB814BC-9072-4840-856D-EDB10C3D3006}" destId="{2BAC5259-D96E-4229-BB6D-140D42167FD9}" srcOrd="0" destOrd="0" parTransId="{29CF6AFE-DDE1-4E96-A92B-3B40623E8969}" sibTransId="{B9C85CE9-0C41-4164-BE79-4538DAF015AE}"/>
    <dgm:cxn modelId="{7DBBFD96-06EB-4E60-8641-3F994C2D4E46}" type="presParOf" srcId="{2BDF6CB5-E4F2-4C15-B672-D10EBFE1A5BB}" destId="{5CBE96A0-4210-48B9-B3B8-E80DB1A5DFD5}" srcOrd="0" destOrd="0" presId="urn:microsoft.com/office/officeart/2005/8/layout/matrix1"/>
    <dgm:cxn modelId="{DEE06718-0BFD-41F2-BAF6-6F775A74033D}" type="presParOf" srcId="{5CBE96A0-4210-48B9-B3B8-E80DB1A5DFD5}" destId="{8B8CE8A7-B401-41C0-8A18-BA23557F0607}" srcOrd="0" destOrd="0" presId="urn:microsoft.com/office/officeart/2005/8/layout/matrix1"/>
    <dgm:cxn modelId="{A7B38112-C811-4B2B-BCB0-1529A5E6402A}" type="presParOf" srcId="{5CBE96A0-4210-48B9-B3B8-E80DB1A5DFD5}" destId="{EF07B5F6-5496-48CA-9D83-3B54A558C3F1}" srcOrd="1" destOrd="0" presId="urn:microsoft.com/office/officeart/2005/8/layout/matrix1"/>
    <dgm:cxn modelId="{33221098-5A99-43A1-80CE-F2396DDDAB50}" type="presParOf" srcId="{5CBE96A0-4210-48B9-B3B8-E80DB1A5DFD5}" destId="{D94BFA38-02D4-44C0-A391-C891CAC25788}" srcOrd="2" destOrd="0" presId="urn:microsoft.com/office/officeart/2005/8/layout/matrix1"/>
    <dgm:cxn modelId="{05F29F95-418F-48BB-ACA0-15E9AD662D87}" type="presParOf" srcId="{5CBE96A0-4210-48B9-B3B8-E80DB1A5DFD5}" destId="{D644B1BE-FA4B-48A8-B526-C963FB0368A4}" srcOrd="3" destOrd="0" presId="urn:microsoft.com/office/officeart/2005/8/layout/matrix1"/>
    <dgm:cxn modelId="{186E1D60-ACA5-4837-BC0C-858E8497BD18}" type="presParOf" srcId="{5CBE96A0-4210-48B9-B3B8-E80DB1A5DFD5}" destId="{3B067844-7429-476B-8720-373C2889B5B7}" srcOrd="4" destOrd="0" presId="urn:microsoft.com/office/officeart/2005/8/layout/matrix1"/>
    <dgm:cxn modelId="{15EA32E4-6F16-4268-924C-F409A2D9227E}" type="presParOf" srcId="{5CBE96A0-4210-48B9-B3B8-E80DB1A5DFD5}" destId="{D5DA8BC7-620D-4874-91D8-39BD1D3C4C6A}" srcOrd="5" destOrd="0" presId="urn:microsoft.com/office/officeart/2005/8/layout/matrix1"/>
    <dgm:cxn modelId="{2A65E964-0D7D-42DD-8FA0-949CCD5CAA05}" type="presParOf" srcId="{5CBE96A0-4210-48B9-B3B8-E80DB1A5DFD5}" destId="{0C1E1444-8FE9-4BB7-8994-93AC83AF8B2D}" srcOrd="6" destOrd="0" presId="urn:microsoft.com/office/officeart/2005/8/layout/matrix1"/>
    <dgm:cxn modelId="{6571B4B5-C87F-48DD-86ED-4783D3596B2E}" type="presParOf" srcId="{5CBE96A0-4210-48B9-B3B8-E80DB1A5DFD5}" destId="{B0DA493D-5E58-400B-9F96-5C4E11D755CB}" srcOrd="7" destOrd="0" presId="urn:microsoft.com/office/officeart/2005/8/layout/matrix1"/>
    <dgm:cxn modelId="{B9464648-411E-4A90-BB60-3C3D921EE02A}" type="presParOf" srcId="{2BDF6CB5-E4F2-4C15-B672-D10EBFE1A5BB}" destId="{EA0E7F59-25D8-416C-8F81-C70974640720}" srcOrd="1" destOrd="0" presId="urn:microsoft.com/office/officeart/2005/8/layout/matrix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BAC876-2BD6-437D-AAD3-61D99A5E846A}" type="doc">
      <dgm:prSet loTypeId="urn:microsoft.com/office/officeart/2005/8/layout/chevron2" loCatId="list" qsTypeId="urn:microsoft.com/office/officeart/2005/8/quickstyle/simple5" qsCatId="simple" csTypeId="urn:microsoft.com/office/officeart/2005/8/colors/accent2_5" csCatId="accent2" phldr="1"/>
      <dgm:spPr/>
      <dgm:t>
        <a:bodyPr/>
        <a:lstStyle/>
        <a:p>
          <a:endParaRPr lang="pl-PL"/>
        </a:p>
      </dgm:t>
    </dgm:pt>
    <dgm:pt modelId="{EBB99C17-8203-4776-8CA2-613C4B0AAE0B}">
      <dgm:prSet phldrT="[Tekst]" custT="1"/>
      <dgm:spPr/>
      <dgm:t>
        <a:bodyPr/>
        <a:lstStyle/>
        <a:p>
          <a:r>
            <a:rPr lang="pl-PL" sz="1600" b="1" dirty="0" smtClean="0"/>
            <a:t>wobec kasy nie zostały podjęte działania związane z przymusową restrukturyzacją</a:t>
          </a:r>
          <a:endParaRPr lang="pl-PL" sz="1600" b="1" dirty="0"/>
        </a:p>
      </dgm:t>
    </dgm:pt>
    <dgm:pt modelId="{55ADB1AD-B288-4FF1-BAC2-CE7DEAE3A07B}" type="parTrans" cxnId="{E9D75036-0CC5-4E82-9C70-3B4044AFCBEE}">
      <dgm:prSet/>
      <dgm:spPr/>
      <dgm:t>
        <a:bodyPr/>
        <a:lstStyle/>
        <a:p>
          <a:endParaRPr lang="pl-PL"/>
        </a:p>
      </dgm:t>
    </dgm:pt>
    <dgm:pt modelId="{79261106-6151-4A4C-B36D-37635316DA0D}" type="sibTrans" cxnId="{E9D75036-0CC5-4E82-9C70-3B4044AFCBEE}">
      <dgm:prSet/>
      <dgm:spPr/>
      <dgm:t>
        <a:bodyPr/>
        <a:lstStyle/>
        <a:p>
          <a:endParaRPr lang="pl-PL"/>
        </a:p>
      </dgm:t>
    </dgm:pt>
    <dgm:pt modelId="{AEB0CF3A-6046-45AA-8294-6249D6042F91}">
      <dgm:prSet phldrT="[Tekst]"/>
      <dgm:spPr/>
      <dgm:t>
        <a:bodyPr/>
        <a:lstStyle/>
        <a:p>
          <a:endParaRPr lang="pl-PL" b="1" dirty="0" smtClean="0"/>
        </a:p>
        <a:p>
          <a:endParaRPr lang="pl-PL" b="1" dirty="0"/>
        </a:p>
      </dgm:t>
    </dgm:pt>
    <dgm:pt modelId="{C76C68E7-3F91-454A-BD83-A26BB9E3A6FE}" type="parTrans" cxnId="{51B10E24-411A-46E1-BFA7-2C4555E78470}">
      <dgm:prSet/>
      <dgm:spPr/>
      <dgm:t>
        <a:bodyPr/>
        <a:lstStyle/>
        <a:p>
          <a:endParaRPr lang="pl-PL"/>
        </a:p>
      </dgm:t>
    </dgm:pt>
    <dgm:pt modelId="{DC9AF824-790C-4BC1-97AD-950FAD824A1E}" type="sibTrans" cxnId="{51B10E24-411A-46E1-BFA7-2C4555E78470}">
      <dgm:prSet/>
      <dgm:spPr/>
      <dgm:t>
        <a:bodyPr/>
        <a:lstStyle/>
        <a:p>
          <a:endParaRPr lang="pl-PL"/>
        </a:p>
      </dgm:t>
    </dgm:pt>
    <dgm:pt modelId="{890770E2-B88C-4478-8BCF-5DC0F4A6D9BA}">
      <dgm:prSet phldrT="[Tekst]" custT="1"/>
      <dgm:spPr/>
      <dgm:t>
        <a:bodyPr/>
        <a:lstStyle/>
        <a:p>
          <a:r>
            <a:rPr lang="pl-PL" sz="1600" b="1" dirty="0" smtClean="0"/>
            <a:t>KNF potwierdza zdolność </a:t>
          </a:r>
          <a:r>
            <a:rPr lang="pl-PL" sz="1600" b="1" dirty="0" smtClean="0"/>
            <a:t>kas </a:t>
          </a:r>
          <a:r>
            <a:rPr lang="pl-PL" sz="1600" b="1" dirty="0" smtClean="0"/>
            <a:t>do wniesienia składek nadzwyczajnych  </a:t>
          </a:r>
          <a:endParaRPr lang="pl-PL" sz="1600" b="1" dirty="0"/>
        </a:p>
      </dgm:t>
    </dgm:pt>
    <dgm:pt modelId="{23B65FA7-4999-449B-AC8C-A38A567D11AA}" type="parTrans" cxnId="{596299C1-15CE-4C85-8A2A-2B862EEB70CA}">
      <dgm:prSet/>
      <dgm:spPr/>
      <dgm:t>
        <a:bodyPr/>
        <a:lstStyle/>
        <a:p>
          <a:endParaRPr lang="pl-PL"/>
        </a:p>
      </dgm:t>
    </dgm:pt>
    <dgm:pt modelId="{7E4F0ADE-1A42-408B-B457-4826BBFF737B}" type="sibTrans" cxnId="{596299C1-15CE-4C85-8A2A-2B862EEB70CA}">
      <dgm:prSet/>
      <dgm:spPr/>
      <dgm:t>
        <a:bodyPr/>
        <a:lstStyle/>
        <a:p>
          <a:endParaRPr lang="pl-PL"/>
        </a:p>
      </dgm:t>
    </dgm:pt>
    <dgm:pt modelId="{9EA38CAA-878C-48E6-9B68-EAA268771FF9}">
      <dgm:prSet phldrT="[Tekst]"/>
      <dgm:spPr/>
      <dgm:t>
        <a:bodyPr/>
        <a:lstStyle/>
        <a:p>
          <a:endParaRPr lang="pl-PL" b="1" dirty="0"/>
        </a:p>
      </dgm:t>
    </dgm:pt>
    <dgm:pt modelId="{0953CD75-CF41-42B3-9E03-A111C24DC46C}" type="parTrans" cxnId="{41BB1D7A-C5C1-4D19-B109-18F350A408BF}">
      <dgm:prSet/>
      <dgm:spPr/>
      <dgm:t>
        <a:bodyPr/>
        <a:lstStyle/>
        <a:p>
          <a:endParaRPr lang="pl-PL"/>
        </a:p>
      </dgm:t>
    </dgm:pt>
    <dgm:pt modelId="{4994E19F-15AC-45DB-AD6F-E3672629D859}" type="sibTrans" cxnId="{41BB1D7A-C5C1-4D19-B109-18F350A408BF}">
      <dgm:prSet/>
      <dgm:spPr/>
      <dgm:t>
        <a:bodyPr/>
        <a:lstStyle/>
        <a:p>
          <a:endParaRPr lang="pl-PL"/>
        </a:p>
      </dgm:t>
    </dgm:pt>
    <dgm:pt modelId="{4AECB3A2-1E5B-46F9-89D8-79A9CB078CB7}">
      <dgm:prSet custT="1"/>
      <dgm:spPr/>
      <dgm:t>
        <a:bodyPr/>
        <a:lstStyle/>
        <a:p>
          <a:r>
            <a:rPr lang="pl-PL" sz="1600" b="1" dirty="0" smtClean="0"/>
            <a:t>koszty restrukturyzacji kasy nie są wyższe niż wypłata środków gwarantowanych lub przeprowadzenie przymusowej restrukturyzacji</a:t>
          </a:r>
          <a:endParaRPr lang="pl-PL" sz="1600" b="1" dirty="0"/>
        </a:p>
      </dgm:t>
    </dgm:pt>
    <dgm:pt modelId="{E7AEDA96-D037-488C-8C8B-FB80732BD925}" type="parTrans" cxnId="{3875C6D0-C570-4FCD-9164-2462CD37801B}">
      <dgm:prSet/>
      <dgm:spPr/>
      <dgm:t>
        <a:bodyPr/>
        <a:lstStyle/>
        <a:p>
          <a:endParaRPr lang="pl-PL"/>
        </a:p>
      </dgm:t>
    </dgm:pt>
    <dgm:pt modelId="{D502FE14-E1CC-4650-9254-AB9B26D35A32}" type="sibTrans" cxnId="{3875C6D0-C570-4FCD-9164-2462CD37801B}">
      <dgm:prSet/>
      <dgm:spPr/>
      <dgm:t>
        <a:bodyPr/>
        <a:lstStyle/>
        <a:p>
          <a:endParaRPr lang="pl-PL"/>
        </a:p>
      </dgm:t>
    </dgm:pt>
    <dgm:pt modelId="{A4B9CB89-A8FD-4D6A-8B8C-A84626993C3E}">
      <dgm:prSet custT="1"/>
      <dgm:spPr/>
      <dgm:t>
        <a:bodyPr/>
        <a:lstStyle/>
        <a:p>
          <a:r>
            <a:rPr lang="pl-PL" sz="1600" b="1" dirty="0" smtClean="0"/>
            <a:t>kasa korzystająca z pomocy finansowej zapewnia deponentom dostęp do środków gwarantowanych</a:t>
          </a:r>
          <a:endParaRPr lang="pl-PL" sz="1600" b="1" dirty="0"/>
        </a:p>
      </dgm:t>
    </dgm:pt>
    <dgm:pt modelId="{177EC212-95B0-45DC-862E-EE11158A59CC}" type="parTrans" cxnId="{DBFC6DCE-FB9C-4696-B713-00E1D00E6FE7}">
      <dgm:prSet/>
      <dgm:spPr/>
      <dgm:t>
        <a:bodyPr/>
        <a:lstStyle/>
        <a:p>
          <a:endParaRPr lang="pl-PL"/>
        </a:p>
      </dgm:t>
    </dgm:pt>
    <dgm:pt modelId="{A2AA53BA-48E9-44FA-8E7A-96DD818B52C0}" type="sibTrans" cxnId="{DBFC6DCE-FB9C-4696-B713-00E1D00E6FE7}">
      <dgm:prSet/>
      <dgm:spPr/>
      <dgm:t>
        <a:bodyPr/>
        <a:lstStyle/>
        <a:p>
          <a:endParaRPr lang="pl-PL"/>
        </a:p>
      </dgm:t>
    </dgm:pt>
    <dgm:pt modelId="{E55947FD-D7A4-4ADD-97CF-2E005AB1DD98}">
      <dgm:prSet phldrT="[Tekst]"/>
      <dgm:spPr/>
      <dgm:t>
        <a:bodyPr/>
        <a:lstStyle/>
        <a:p>
          <a:endParaRPr lang="pl-PL" b="1" dirty="0" smtClean="0"/>
        </a:p>
        <a:p>
          <a:endParaRPr lang="pl-PL" b="1" dirty="0"/>
        </a:p>
      </dgm:t>
    </dgm:pt>
    <dgm:pt modelId="{08E1AF6E-4AC8-406E-9475-B11225251533}" type="sibTrans" cxnId="{B3E06BCB-780A-4D61-B583-2ED6F944861C}">
      <dgm:prSet/>
      <dgm:spPr/>
      <dgm:t>
        <a:bodyPr/>
        <a:lstStyle/>
        <a:p>
          <a:endParaRPr lang="pl-PL"/>
        </a:p>
      </dgm:t>
    </dgm:pt>
    <dgm:pt modelId="{476FF417-A0AF-4208-8720-93196F070D3E}" type="parTrans" cxnId="{B3E06BCB-780A-4D61-B583-2ED6F944861C}">
      <dgm:prSet/>
      <dgm:spPr/>
      <dgm:t>
        <a:bodyPr/>
        <a:lstStyle/>
        <a:p>
          <a:endParaRPr lang="pl-PL"/>
        </a:p>
      </dgm:t>
    </dgm:pt>
    <dgm:pt modelId="{AED9E9C3-42C4-4B5C-AE2D-20002384504A}">
      <dgm:prSet phldrT="[Tekst]"/>
      <dgm:spPr/>
      <dgm:t>
        <a:bodyPr/>
        <a:lstStyle/>
        <a:p>
          <a:endParaRPr lang="pl-PL" dirty="0" smtClean="0"/>
        </a:p>
        <a:p>
          <a:endParaRPr lang="pl-PL" dirty="0"/>
        </a:p>
      </dgm:t>
    </dgm:pt>
    <dgm:pt modelId="{11398F03-5322-46F6-8520-40253ED716D2}" type="sibTrans" cxnId="{A915F50F-F34F-41B1-930F-D74AB617B2F3}">
      <dgm:prSet/>
      <dgm:spPr/>
      <dgm:t>
        <a:bodyPr/>
        <a:lstStyle/>
        <a:p>
          <a:endParaRPr lang="pl-PL"/>
        </a:p>
      </dgm:t>
    </dgm:pt>
    <dgm:pt modelId="{E0F1C5F2-03D7-4CD2-A46D-D47C43D68F52}" type="parTrans" cxnId="{A915F50F-F34F-41B1-930F-D74AB617B2F3}">
      <dgm:prSet/>
      <dgm:spPr/>
      <dgm:t>
        <a:bodyPr/>
        <a:lstStyle/>
        <a:p>
          <a:endParaRPr lang="pl-PL"/>
        </a:p>
      </dgm:t>
    </dgm:pt>
    <dgm:pt modelId="{91CD7D58-5F62-4137-B5D1-75C21E5804B4}" type="pres">
      <dgm:prSet presAssocID="{8ABAC876-2BD6-437D-AAD3-61D99A5E846A}" presName="linearFlow" presStyleCnt="0">
        <dgm:presLayoutVars>
          <dgm:dir/>
          <dgm:animLvl val="lvl"/>
          <dgm:resizeHandles val="exact"/>
        </dgm:presLayoutVars>
      </dgm:prSet>
      <dgm:spPr/>
      <dgm:t>
        <a:bodyPr/>
        <a:lstStyle/>
        <a:p>
          <a:endParaRPr lang="pl-PL"/>
        </a:p>
      </dgm:t>
    </dgm:pt>
    <dgm:pt modelId="{EEF3230C-68C2-4317-BF2F-2CB9A5259A43}" type="pres">
      <dgm:prSet presAssocID="{AED9E9C3-42C4-4B5C-AE2D-20002384504A}" presName="composite" presStyleCnt="0"/>
      <dgm:spPr/>
    </dgm:pt>
    <dgm:pt modelId="{6090B372-67F6-4841-B843-98F0AB8E0BBD}" type="pres">
      <dgm:prSet presAssocID="{AED9E9C3-42C4-4B5C-AE2D-20002384504A}" presName="parentText" presStyleLbl="alignNode1" presStyleIdx="0" presStyleCnt="4">
        <dgm:presLayoutVars>
          <dgm:chMax val="1"/>
          <dgm:bulletEnabled val="1"/>
        </dgm:presLayoutVars>
      </dgm:prSet>
      <dgm:spPr/>
      <dgm:t>
        <a:bodyPr/>
        <a:lstStyle/>
        <a:p>
          <a:endParaRPr lang="pl-PL"/>
        </a:p>
      </dgm:t>
    </dgm:pt>
    <dgm:pt modelId="{62BAB909-4ECC-47D0-BE63-48164B9F2492}" type="pres">
      <dgm:prSet presAssocID="{AED9E9C3-42C4-4B5C-AE2D-20002384504A}" presName="descendantText" presStyleLbl="alignAcc1" presStyleIdx="0" presStyleCnt="4">
        <dgm:presLayoutVars>
          <dgm:bulletEnabled val="1"/>
        </dgm:presLayoutVars>
      </dgm:prSet>
      <dgm:spPr/>
      <dgm:t>
        <a:bodyPr/>
        <a:lstStyle/>
        <a:p>
          <a:endParaRPr lang="pl-PL"/>
        </a:p>
      </dgm:t>
    </dgm:pt>
    <dgm:pt modelId="{4264381F-8653-41DC-89BA-B19DA90289AB}" type="pres">
      <dgm:prSet presAssocID="{11398F03-5322-46F6-8520-40253ED716D2}" presName="sp" presStyleCnt="0"/>
      <dgm:spPr/>
    </dgm:pt>
    <dgm:pt modelId="{77263252-D518-4DFB-96A0-78B40833C689}" type="pres">
      <dgm:prSet presAssocID="{AEB0CF3A-6046-45AA-8294-6249D6042F91}" presName="composite" presStyleCnt="0"/>
      <dgm:spPr/>
    </dgm:pt>
    <dgm:pt modelId="{B912E4B5-2F3F-4B35-B9A1-3D09D96842AA}" type="pres">
      <dgm:prSet presAssocID="{AEB0CF3A-6046-45AA-8294-6249D6042F91}" presName="parentText" presStyleLbl="alignNode1" presStyleIdx="1" presStyleCnt="4">
        <dgm:presLayoutVars>
          <dgm:chMax val="1"/>
          <dgm:bulletEnabled val="1"/>
        </dgm:presLayoutVars>
      </dgm:prSet>
      <dgm:spPr/>
      <dgm:t>
        <a:bodyPr/>
        <a:lstStyle/>
        <a:p>
          <a:endParaRPr lang="pl-PL"/>
        </a:p>
      </dgm:t>
    </dgm:pt>
    <dgm:pt modelId="{0CE367A7-66DE-40F8-82A8-D72F3CCB405E}" type="pres">
      <dgm:prSet presAssocID="{AEB0CF3A-6046-45AA-8294-6249D6042F91}" presName="descendantText" presStyleLbl="alignAcc1" presStyleIdx="1" presStyleCnt="4" custScaleX="100133">
        <dgm:presLayoutVars>
          <dgm:bulletEnabled val="1"/>
        </dgm:presLayoutVars>
      </dgm:prSet>
      <dgm:spPr/>
      <dgm:t>
        <a:bodyPr/>
        <a:lstStyle/>
        <a:p>
          <a:endParaRPr lang="pl-PL"/>
        </a:p>
      </dgm:t>
    </dgm:pt>
    <dgm:pt modelId="{63DBE8F6-32DD-4D73-835E-37B62FA9D228}" type="pres">
      <dgm:prSet presAssocID="{DC9AF824-790C-4BC1-97AD-950FAD824A1E}" presName="sp" presStyleCnt="0"/>
      <dgm:spPr/>
    </dgm:pt>
    <dgm:pt modelId="{30CBA7C1-8FC1-4B6F-A8F2-DF24C438DC62}" type="pres">
      <dgm:prSet presAssocID="{9EA38CAA-878C-48E6-9B68-EAA268771FF9}" presName="composite" presStyleCnt="0"/>
      <dgm:spPr/>
    </dgm:pt>
    <dgm:pt modelId="{C6A312D0-9E17-4184-A690-2B537D46B752}" type="pres">
      <dgm:prSet presAssocID="{9EA38CAA-878C-48E6-9B68-EAA268771FF9}" presName="parentText" presStyleLbl="alignNode1" presStyleIdx="2" presStyleCnt="4">
        <dgm:presLayoutVars>
          <dgm:chMax val="1"/>
          <dgm:bulletEnabled val="1"/>
        </dgm:presLayoutVars>
      </dgm:prSet>
      <dgm:spPr/>
      <dgm:t>
        <a:bodyPr/>
        <a:lstStyle/>
        <a:p>
          <a:endParaRPr lang="pl-PL"/>
        </a:p>
      </dgm:t>
    </dgm:pt>
    <dgm:pt modelId="{4C8E6D5E-85A3-48A9-B5AD-3A916365962D}" type="pres">
      <dgm:prSet presAssocID="{9EA38CAA-878C-48E6-9B68-EAA268771FF9}" presName="descendantText" presStyleLbl="alignAcc1" presStyleIdx="2" presStyleCnt="4">
        <dgm:presLayoutVars>
          <dgm:bulletEnabled val="1"/>
        </dgm:presLayoutVars>
      </dgm:prSet>
      <dgm:spPr/>
      <dgm:t>
        <a:bodyPr/>
        <a:lstStyle/>
        <a:p>
          <a:endParaRPr lang="pl-PL"/>
        </a:p>
      </dgm:t>
    </dgm:pt>
    <dgm:pt modelId="{D83750C5-48DC-4D64-8019-5DAF7AEA60A6}" type="pres">
      <dgm:prSet presAssocID="{4994E19F-15AC-45DB-AD6F-E3672629D859}" presName="sp" presStyleCnt="0"/>
      <dgm:spPr/>
    </dgm:pt>
    <dgm:pt modelId="{9B2BAEC5-752C-44DE-BB78-1EF46B0211C1}" type="pres">
      <dgm:prSet presAssocID="{E55947FD-D7A4-4ADD-97CF-2E005AB1DD98}" presName="composite" presStyleCnt="0"/>
      <dgm:spPr/>
    </dgm:pt>
    <dgm:pt modelId="{430FF5EE-BE0F-4CD6-B40F-D9677027FAB2}" type="pres">
      <dgm:prSet presAssocID="{E55947FD-D7A4-4ADD-97CF-2E005AB1DD98}" presName="parentText" presStyleLbl="alignNode1" presStyleIdx="3" presStyleCnt="4">
        <dgm:presLayoutVars>
          <dgm:chMax val="1"/>
          <dgm:bulletEnabled val="1"/>
        </dgm:presLayoutVars>
      </dgm:prSet>
      <dgm:spPr/>
      <dgm:t>
        <a:bodyPr/>
        <a:lstStyle/>
        <a:p>
          <a:endParaRPr lang="pl-PL"/>
        </a:p>
      </dgm:t>
    </dgm:pt>
    <dgm:pt modelId="{B21B1C25-2C59-41D9-BE39-1594EFF9E8DF}" type="pres">
      <dgm:prSet presAssocID="{E55947FD-D7A4-4ADD-97CF-2E005AB1DD98}" presName="descendantText" presStyleLbl="alignAcc1" presStyleIdx="3" presStyleCnt="4" custLinFactNeighborX="-1481" custLinFactNeighborY="13250">
        <dgm:presLayoutVars>
          <dgm:bulletEnabled val="1"/>
        </dgm:presLayoutVars>
      </dgm:prSet>
      <dgm:spPr/>
      <dgm:t>
        <a:bodyPr/>
        <a:lstStyle/>
        <a:p>
          <a:endParaRPr lang="pl-PL"/>
        </a:p>
      </dgm:t>
    </dgm:pt>
  </dgm:ptLst>
  <dgm:cxnLst>
    <dgm:cxn modelId="{45E73181-2A94-40B8-8AFD-3E585CB1A020}" type="presOf" srcId="{A4B9CB89-A8FD-4D6A-8B8C-A84626993C3E}" destId="{4C8E6D5E-85A3-48A9-B5AD-3A916365962D}" srcOrd="0" destOrd="0" presId="urn:microsoft.com/office/officeart/2005/8/layout/chevron2"/>
    <dgm:cxn modelId="{D8AFBF06-73A4-4E08-954C-3F31A1F65F15}" type="presOf" srcId="{AED9E9C3-42C4-4B5C-AE2D-20002384504A}" destId="{6090B372-67F6-4841-B843-98F0AB8E0BBD}" srcOrd="0" destOrd="0" presId="urn:microsoft.com/office/officeart/2005/8/layout/chevron2"/>
    <dgm:cxn modelId="{41BB1D7A-C5C1-4D19-B109-18F350A408BF}" srcId="{8ABAC876-2BD6-437D-AAD3-61D99A5E846A}" destId="{9EA38CAA-878C-48E6-9B68-EAA268771FF9}" srcOrd="2" destOrd="0" parTransId="{0953CD75-CF41-42B3-9E03-A111C24DC46C}" sibTransId="{4994E19F-15AC-45DB-AD6F-E3672629D859}"/>
    <dgm:cxn modelId="{E9D75036-0CC5-4E82-9C70-3B4044AFCBEE}" srcId="{AED9E9C3-42C4-4B5C-AE2D-20002384504A}" destId="{EBB99C17-8203-4776-8CA2-613C4B0AAE0B}" srcOrd="0" destOrd="0" parTransId="{55ADB1AD-B288-4FF1-BAC2-CE7DEAE3A07B}" sibTransId="{79261106-6151-4A4C-B36D-37635316DA0D}"/>
    <dgm:cxn modelId="{E6B99E64-9EA0-41A0-8A5E-A00CB2E8F31A}" type="presOf" srcId="{EBB99C17-8203-4776-8CA2-613C4B0AAE0B}" destId="{62BAB909-4ECC-47D0-BE63-48164B9F2492}" srcOrd="0" destOrd="0" presId="urn:microsoft.com/office/officeart/2005/8/layout/chevron2"/>
    <dgm:cxn modelId="{DBFC6DCE-FB9C-4696-B713-00E1D00E6FE7}" srcId="{9EA38CAA-878C-48E6-9B68-EAA268771FF9}" destId="{A4B9CB89-A8FD-4D6A-8B8C-A84626993C3E}" srcOrd="0" destOrd="0" parTransId="{177EC212-95B0-45DC-862E-EE11158A59CC}" sibTransId="{A2AA53BA-48E9-44FA-8E7A-96DD818B52C0}"/>
    <dgm:cxn modelId="{A915F50F-F34F-41B1-930F-D74AB617B2F3}" srcId="{8ABAC876-2BD6-437D-AAD3-61D99A5E846A}" destId="{AED9E9C3-42C4-4B5C-AE2D-20002384504A}" srcOrd="0" destOrd="0" parTransId="{E0F1C5F2-03D7-4CD2-A46D-D47C43D68F52}" sibTransId="{11398F03-5322-46F6-8520-40253ED716D2}"/>
    <dgm:cxn modelId="{DAC9BC1B-9C0B-4136-9BDB-FDBD4D6853DE}" type="presOf" srcId="{E55947FD-D7A4-4ADD-97CF-2E005AB1DD98}" destId="{430FF5EE-BE0F-4CD6-B40F-D9677027FAB2}" srcOrd="0" destOrd="0" presId="urn:microsoft.com/office/officeart/2005/8/layout/chevron2"/>
    <dgm:cxn modelId="{596299C1-15CE-4C85-8A2A-2B862EEB70CA}" srcId="{E55947FD-D7A4-4ADD-97CF-2E005AB1DD98}" destId="{890770E2-B88C-4478-8BCF-5DC0F4A6D9BA}" srcOrd="0" destOrd="0" parTransId="{23B65FA7-4999-449B-AC8C-A38A567D11AA}" sibTransId="{7E4F0ADE-1A42-408B-B457-4826BBFF737B}"/>
    <dgm:cxn modelId="{76A97327-5F3D-499A-9EBC-24EACE3DCF52}" type="presOf" srcId="{9EA38CAA-878C-48E6-9B68-EAA268771FF9}" destId="{C6A312D0-9E17-4184-A690-2B537D46B752}" srcOrd="0" destOrd="0" presId="urn:microsoft.com/office/officeart/2005/8/layout/chevron2"/>
    <dgm:cxn modelId="{0298984D-54FF-41FA-B2FB-9324B3058253}" type="presOf" srcId="{8ABAC876-2BD6-437D-AAD3-61D99A5E846A}" destId="{91CD7D58-5F62-4137-B5D1-75C21E5804B4}" srcOrd="0" destOrd="0" presId="urn:microsoft.com/office/officeart/2005/8/layout/chevron2"/>
    <dgm:cxn modelId="{960F6883-3E26-41EB-A510-C2A3F11010B4}" type="presOf" srcId="{AEB0CF3A-6046-45AA-8294-6249D6042F91}" destId="{B912E4B5-2F3F-4B35-B9A1-3D09D96842AA}" srcOrd="0" destOrd="0" presId="urn:microsoft.com/office/officeart/2005/8/layout/chevron2"/>
    <dgm:cxn modelId="{54FD21CE-9BDF-412E-9B70-41F26A5A7D9E}" type="presOf" srcId="{890770E2-B88C-4478-8BCF-5DC0F4A6D9BA}" destId="{B21B1C25-2C59-41D9-BE39-1594EFF9E8DF}" srcOrd="0" destOrd="0" presId="urn:microsoft.com/office/officeart/2005/8/layout/chevron2"/>
    <dgm:cxn modelId="{BF33A8E7-1748-4122-85AF-019118C5DCEA}" type="presOf" srcId="{4AECB3A2-1E5B-46F9-89D8-79A9CB078CB7}" destId="{0CE367A7-66DE-40F8-82A8-D72F3CCB405E}" srcOrd="0" destOrd="0" presId="urn:microsoft.com/office/officeart/2005/8/layout/chevron2"/>
    <dgm:cxn modelId="{51B10E24-411A-46E1-BFA7-2C4555E78470}" srcId="{8ABAC876-2BD6-437D-AAD3-61D99A5E846A}" destId="{AEB0CF3A-6046-45AA-8294-6249D6042F91}" srcOrd="1" destOrd="0" parTransId="{C76C68E7-3F91-454A-BD83-A26BB9E3A6FE}" sibTransId="{DC9AF824-790C-4BC1-97AD-950FAD824A1E}"/>
    <dgm:cxn modelId="{3875C6D0-C570-4FCD-9164-2462CD37801B}" srcId="{AEB0CF3A-6046-45AA-8294-6249D6042F91}" destId="{4AECB3A2-1E5B-46F9-89D8-79A9CB078CB7}" srcOrd="0" destOrd="0" parTransId="{E7AEDA96-D037-488C-8C8B-FB80732BD925}" sibTransId="{D502FE14-E1CC-4650-9254-AB9B26D35A32}"/>
    <dgm:cxn modelId="{B3E06BCB-780A-4D61-B583-2ED6F944861C}" srcId="{8ABAC876-2BD6-437D-AAD3-61D99A5E846A}" destId="{E55947FD-D7A4-4ADD-97CF-2E005AB1DD98}" srcOrd="3" destOrd="0" parTransId="{476FF417-A0AF-4208-8720-93196F070D3E}" sibTransId="{08E1AF6E-4AC8-406E-9475-B11225251533}"/>
    <dgm:cxn modelId="{62E99730-E75A-4860-9033-9FBE49964AAD}" type="presParOf" srcId="{91CD7D58-5F62-4137-B5D1-75C21E5804B4}" destId="{EEF3230C-68C2-4317-BF2F-2CB9A5259A43}" srcOrd="0" destOrd="0" presId="urn:microsoft.com/office/officeart/2005/8/layout/chevron2"/>
    <dgm:cxn modelId="{EC150473-5CCB-483A-AD1F-0F1B851CCFD9}" type="presParOf" srcId="{EEF3230C-68C2-4317-BF2F-2CB9A5259A43}" destId="{6090B372-67F6-4841-B843-98F0AB8E0BBD}" srcOrd="0" destOrd="0" presId="urn:microsoft.com/office/officeart/2005/8/layout/chevron2"/>
    <dgm:cxn modelId="{EB223C73-E52C-49DA-B9C8-DF634C97E163}" type="presParOf" srcId="{EEF3230C-68C2-4317-BF2F-2CB9A5259A43}" destId="{62BAB909-4ECC-47D0-BE63-48164B9F2492}" srcOrd="1" destOrd="0" presId="urn:microsoft.com/office/officeart/2005/8/layout/chevron2"/>
    <dgm:cxn modelId="{B02FE0B4-3BD7-415A-993A-1FF381B6D00A}" type="presParOf" srcId="{91CD7D58-5F62-4137-B5D1-75C21E5804B4}" destId="{4264381F-8653-41DC-89BA-B19DA90289AB}" srcOrd="1" destOrd="0" presId="urn:microsoft.com/office/officeart/2005/8/layout/chevron2"/>
    <dgm:cxn modelId="{DEF8D563-5D72-4695-AE5F-BDC8C68CDAE7}" type="presParOf" srcId="{91CD7D58-5F62-4137-B5D1-75C21E5804B4}" destId="{77263252-D518-4DFB-96A0-78B40833C689}" srcOrd="2" destOrd="0" presId="urn:microsoft.com/office/officeart/2005/8/layout/chevron2"/>
    <dgm:cxn modelId="{498D5146-16EA-493E-8F58-A900EBC6AD19}" type="presParOf" srcId="{77263252-D518-4DFB-96A0-78B40833C689}" destId="{B912E4B5-2F3F-4B35-B9A1-3D09D96842AA}" srcOrd="0" destOrd="0" presId="urn:microsoft.com/office/officeart/2005/8/layout/chevron2"/>
    <dgm:cxn modelId="{06907FB1-AAE3-427B-B4A2-79510BAB087A}" type="presParOf" srcId="{77263252-D518-4DFB-96A0-78B40833C689}" destId="{0CE367A7-66DE-40F8-82A8-D72F3CCB405E}" srcOrd="1" destOrd="0" presId="urn:microsoft.com/office/officeart/2005/8/layout/chevron2"/>
    <dgm:cxn modelId="{C88BFAAF-429C-4E80-AB70-06D5FFE6B664}" type="presParOf" srcId="{91CD7D58-5F62-4137-B5D1-75C21E5804B4}" destId="{63DBE8F6-32DD-4D73-835E-37B62FA9D228}" srcOrd="3" destOrd="0" presId="urn:microsoft.com/office/officeart/2005/8/layout/chevron2"/>
    <dgm:cxn modelId="{FAC6845E-B498-44F3-A548-766A3EA1A12C}" type="presParOf" srcId="{91CD7D58-5F62-4137-B5D1-75C21E5804B4}" destId="{30CBA7C1-8FC1-4B6F-A8F2-DF24C438DC62}" srcOrd="4" destOrd="0" presId="urn:microsoft.com/office/officeart/2005/8/layout/chevron2"/>
    <dgm:cxn modelId="{F3938D27-F46E-421A-9F7D-4C6BE921F1DA}" type="presParOf" srcId="{30CBA7C1-8FC1-4B6F-A8F2-DF24C438DC62}" destId="{C6A312D0-9E17-4184-A690-2B537D46B752}" srcOrd="0" destOrd="0" presId="urn:microsoft.com/office/officeart/2005/8/layout/chevron2"/>
    <dgm:cxn modelId="{2953FD58-F9CF-4DAD-817A-AD7F68A438E0}" type="presParOf" srcId="{30CBA7C1-8FC1-4B6F-A8F2-DF24C438DC62}" destId="{4C8E6D5E-85A3-48A9-B5AD-3A916365962D}" srcOrd="1" destOrd="0" presId="urn:microsoft.com/office/officeart/2005/8/layout/chevron2"/>
    <dgm:cxn modelId="{D6FAC95F-9A3C-4181-AB9C-8412577B5C1F}" type="presParOf" srcId="{91CD7D58-5F62-4137-B5D1-75C21E5804B4}" destId="{D83750C5-48DC-4D64-8019-5DAF7AEA60A6}" srcOrd="5" destOrd="0" presId="urn:microsoft.com/office/officeart/2005/8/layout/chevron2"/>
    <dgm:cxn modelId="{0AD1F784-0248-4DE3-BDF7-E3C4A81AAB47}" type="presParOf" srcId="{91CD7D58-5F62-4137-B5D1-75C21E5804B4}" destId="{9B2BAEC5-752C-44DE-BB78-1EF46B0211C1}" srcOrd="6" destOrd="0" presId="urn:microsoft.com/office/officeart/2005/8/layout/chevron2"/>
    <dgm:cxn modelId="{26EBA8A6-3B64-4BB7-BEAD-19A8C0F7F8F2}" type="presParOf" srcId="{9B2BAEC5-752C-44DE-BB78-1EF46B0211C1}" destId="{430FF5EE-BE0F-4CD6-B40F-D9677027FAB2}" srcOrd="0" destOrd="0" presId="urn:microsoft.com/office/officeart/2005/8/layout/chevron2"/>
    <dgm:cxn modelId="{8562C318-2530-4A0F-876C-CE2F8F65119A}" type="presParOf" srcId="{9B2BAEC5-752C-44DE-BB78-1EF46B0211C1}" destId="{B21B1C25-2C59-41D9-BE39-1594EFF9E8DF}"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D36B34-7E75-4770-94BB-589D0C165311}"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pl-PL"/>
        </a:p>
      </dgm:t>
    </dgm:pt>
    <dgm:pt modelId="{FFD96129-7448-4918-ADE6-FC51448D9F36}">
      <dgm:prSet phldrT="[Tekst]"/>
      <dgm:spPr/>
      <dgm:t>
        <a:bodyPr/>
        <a:lstStyle/>
        <a:p>
          <a:endParaRPr lang="pl-PL" dirty="0"/>
        </a:p>
      </dgm:t>
    </dgm:pt>
    <dgm:pt modelId="{73FE1580-9C69-4391-BAB4-1BA4754BFE82}" type="parTrans" cxnId="{70F06440-4C40-4708-9EA2-0FCC78402AB3}">
      <dgm:prSet/>
      <dgm:spPr/>
      <dgm:t>
        <a:bodyPr/>
        <a:lstStyle/>
        <a:p>
          <a:endParaRPr lang="pl-PL"/>
        </a:p>
      </dgm:t>
    </dgm:pt>
    <dgm:pt modelId="{DEBBEFF7-5345-4B96-B42A-BA29C3BA9A38}" type="sibTrans" cxnId="{70F06440-4C40-4708-9EA2-0FCC78402AB3}">
      <dgm:prSet/>
      <dgm:spPr/>
      <dgm:t>
        <a:bodyPr/>
        <a:lstStyle/>
        <a:p>
          <a:endParaRPr lang="pl-PL"/>
        </a:p>
      </dgm:t>
    </dgm:pt>
    <dgm:pt modelId="{D8297B04-F637-4938-AA1B-9932229F9F93}" type="pres">
      <dgm:prSet presAssocID="{FED36B34-7E75-4770-94BB-589D0C165311}" presName="composite" presStyleCnt="0">
        <dgm:presLayoutVars>
          <dgm:chMax val="1"/>
          <dgm:dir/>
          <dgm:resizeHandles val="exact"/>
        </dgm:presLayoutVars>
      </dgm:prSet>
      <dgm:spPr/>
      <dgm:t>
        <a:bodyPr/>
        <a:lstStyle/>
        <a:p>
          <a:endParaRPr lang="pl-PL"/>
        </a:p>
      </dgm:t>
    </dgm:pt>
    <dgm:pt modelId="{03E73195-54F1-41E2-AE50-3305B8800287}" type="pres">
      <dgm:prSet presAssocID="{FFD96129-7448-4918-ADE6-FC51448D9F36}" presName="roof" presStyleLbl="dkBgShp" presStyleIdx="0" presStyleCnt="2" custScaleY="130841" custLinFactY="100000" custLinFactNeighborX="-638" custLinFactNeighborY="106080"/>
      <dgm:spPr/>
      <dgm:t>
        <a:bodyPr/>
        <a:lstStyle/>
        <a:p>
          <a:endParaRPr lang="pl-PL"/>
        </a:p>
      </dgm:t>
    </dgm:pt>
    <dgm:pt modelId="{30EB8E9D-07ED-4219-9174-1BF5D7C8CD27}" type="pres">
      <dgm:prSet presAssocID="{FFD96129-7448-4918-ADE6-FC51448D9F36}" presName="pillars" presStyleCnt="0"/>
      <dgm:spPr/>
    </dgm:pt>
    <dgm:pt modelId="{99B04653-DDBC-4D67-A099-101048D0D8EB}" type="pres">
      <dgm:prSet presAssocID="{FFD96129-7448-4918-ADE6-FC51448D9F36}" presName="pillar1" presStyleLbl="node1" presStyleIdx="0" presStyleCnt="1" custScaleY="86850" custLinFactNeighborX="517" custLinFactNeighborY="-53828">
        <dgm:presLayoutVars>
          <dgm:bulletEnabled val="1"/>
        </dgm:presLayoutVars>
      </dgm:prSet>
      <dgm:spPr/>
      <dgm:t>
        <a:bodyPr/>
        <a:lstStyle/>
        <a:p>
          <a:endParaRPr lang="pl-PL"/>
        </a:p>
      </dgm:t>
    </dgm:pt>
    <dgm:pt modelId="{1514506E-9A43-4E0C-8CA8-1D85CEB8D994}" type="pres">
      <dgm:prSet presAssocID="{FFD96129-7448-4918-ADE6-FC51448D9F36}" presName="base" presStyleLbl="dkBgShp" presStyleIdx="1" presStyleCnt="2" custScaleY="14397"/>
      <dgm:spPr/>
    </dgm:pt>
  </dgm:ptLst>
  <dgm:cxnLst>
    <dgm:cxn modelId="{6D7A8CD2-735A-4B00-8C8F-DD12B437CDF2}" type="presOf" srcId="{FFD96129-7448-4918-ADE6-FC51448D9F36}" destId="{03E73195-54F1-41E2-AE50-3305B8800287}" srcOrd="0" destOrd="0" presId="urn:microsoft.com/office/officeart/2005/8/layout/hList3"/>
    <dgm:cxn modelId="{020EDE27-24B3-43BA-958C-CB4342A77DCC}" type="presOf" srcId="{FED36B34-7E75-4770-94BB-589D0C165311}" destId="{D8297B04-F637-4938-AA1B-9932229F9F93}" srcOrd="0" destOrd="0" presId="urn:microsoft.com/office/officeart/2005/8/layout/hList3"/>
    <dgm:cxn modelId="{70F06440-4C40-4708-9EA2-0FCC78402AB3}" srcId="{FED36B34-7E75-4770-94BB-589D0C165311}" destId="{FFD96129-7448-4918-ADE6-FC51448D9F36}" srcOrd="0" destOrd="0" parTransId="{73FE1580-9C69-4391-BAB4-1BA4754BFE82}" sibTransId="{DEBBEFF7-5345-4B96-B42A-BA29C3BA9A38}"/>
    <dgm:cxn modelId="{3217518C-BCCA-48EF-BF72-A10E9B790021}" type="presParOf" srcId="{D8297B04-F637-4938-AA1B-9932229F9F93}" destId="{03E73195-54F1-41E2-AE50-3305B8800287}" srcOrd="0" destOrd="0" presId="urn:microsoft.com/office/officeart/2005/8/layout/hList3"/>
    <dgm:cxn modelId="{251A208F-2825-41E9-85DB-04D0710C70EA}" type="presParOf" srcId="{D8297B04-F637-4938-AA1B-9932229F9F93}" destId="{30EB8E9D-07ED-4219-9174-1BF5D7C8CD27}" srcOrd="1" destOrd="0" presId="urn:microsoft.com/office/officeart/2005/8/layout/hList3"/>
    <dgm:cxn modelId="{B919E640-9D9B-4318-BCB4-9B7C1B5B5600}" type="presParOf" srcId="{30EB8E9D-07ED-4219-9174-1BF5D7C8CD27}" destId="{99B04653-DDBC-4D67-A099-101048D0D8EB}" srcOrd="0" destOrd="0" presId="urn:microsoft.com/office/officeart/2005/8/layout/hList3"/>
    <dgm:cxn modelId="{D28CF400-DDD3-4346-96FA-7E3B2FB130FA}" type="presParOf" srcId="{D8297B04-F637-4938-AA1B-9932229F9F93}" destId="{1514506E-9A43-4E0C-8CA8-1D85CEB8D994}"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5F7A388-4608-4086-9676-82E3753FE316}" type="doc">
      <dgm:prSet loTypeId="urn:microsoft.com/office/officeart/2005/8/layout/chevron1" loCatId="process" qsTypeId="urn:microsoft.com/office/officeart/2005/8/quickstyle/simple1" qsCatId="simple" csTypeId="urn:microsoft.com/office/officeart/2005/8/colors/accent1_2" csCatId="accent1" phldr="1"/>
      <dgm:spPr/>
    </dgm:pt>
    <dgm:pt modelId="{4CE3BCA2-229C-4D85-92BC-13081D21C928}">
      <dgm:prSet phldrT="[Tekst]" custT="1"/>
      <dgm:spPr/>
      <dgm:t>
        <a:bodyPr lIns="0" tIns="72000" rIns="0" bIns="72000"/>
        <a:lstStyle/>
        <a:p>
          <a:r>
            <a:rPr lang="pl-PL" sz="1300" b="1" dirty="0" smtClean="0">
              <a:solidFill>
                <a:schemeClr val="tx1"/>
              </a:solidFill>
            </a:rPr>
            <a:t>Fundusz udziela pomocy finansowej z uwzględnieniem przepisów </a:t>
          </a:r>
          <a:br>
            <a:rPr lang="pl-PL" sz="1300" b="1" dirty="0" smtClean="0">
              <a:solidFill>
                <a:schemeClr val="tx1"/>
              </a:solidFill>
            </a:rPr>
          </a:br>
          <a:r>
            <a:rPr lang="pl-PL" sz="1300" b="1" dirty="0" smtClean="0">
              <a:solidFill>
                <a:schemeClr val="tx1"/>
              </a:solidFill>
            </a:rPr>
            <a:t>o pomocy publicznej</a:t>
          </a:r>
          <a:endParaRPr lang="pl-PL" sz="1300" dirty="0">
            <a:solidFill>
              <a:schemeClr val="tx1"/>
            </a:solidFill>
          </a:endParaRPr>
        </a:p>
      </dgm:t>
    </dgm:pt>
    <dgm:pt modelId="{B548F995-48D6-464D-8237-1EB6C593FC59}" type="parTrans" cxnId="{B59CA85E-75C3-43D9-A169-EFA67CF9FFDE}">
      <dgm:prSet/>
      <dgm:spPr/>
      <dgm:t>
        <a:bodyPr/>
        <a:lstStyle/>
        <a:p>
          <a:endParaRPr lang="pl-PL">
            <a:solidFill>
              <a:schemeClr val="tx1"/>
            </a:solidFill>
          </a:endParaRPr>
        </a:p>
      </dgm:t>
    </dgm:pt>
    <dgm:pt modelId="{0E1E7978-4B9C-4900-81FF-D567CDD0EF66}" type="sibTrans" cxnId="{B59CA85E-75C3-43D9-A169-EFA67CF9FFDE}">
      <dgm:prSet/>
      <dgm:spPr/>
      <dgm:t>
        <a:bodyPr/>
        <a:lstStyle/>
        <a:p>
          <a:endParaRPr lang="pl-PL">
            <a:solidFill>
              <a:schemeClr val="tx1"/>
            </a:solidFill>
          </a:endParaRPr>
        </a:p>
      </dgm:t>
    </dgm:pt>
    <dgm:pt modelId="{8AB6C6D5-F010-472E-80E8-B2C97532A2FD}">
      <dgm:prSet custT="1"/>
      <dgm:spPr/>
      <dgm:t>
        <a:bodyPr lIns="0" tIns="72000" rIns="0" bIns="72000"/>
        <a:lstStyle/>
        <a:p>
          <a:r>
            <a:rPr lang="pl-PL" sz="1300" b="1" dirty="0" smtClean="0">
              <a:solidFill>
                <a:schemeClr val="tx1"/>
              </a:solidFill>
            </a:rPr>
            <a:t>Decyzję w sprawie udzielenia pomocy finansowej podejmuje Zarząd po uprzednim uzyskaniu opinii Rady Funduszu</a:t>
          </a:r>
          <a:endParaRPr lang="pl-PL" sz="1300" dirty="0">
            <a:solidFill>
              <a:schemeClr val="tx1"/>
            </a:solidFill>
          </a:endParaRPr>
        </a:p>
      </dgm:t>
    </dgm:pt>
    <dgm:pt modelId="{FC9763E1-6DCE-4809-97E0-F8B51EFC1462}" type="parTrans" cxnId="{8A2C14E6-2BA5-47B1-AFA8-C10167CFF805}">
      <dgm:prSet/>
      <dgm:spPr/>
      <dgm:t>
        <a:bodyPr/>
        <a:lstStyle/>
        <a:p>
          <a:endParaRPr lang="pl-PL">
            <a:solidFill>
              <a:schemeClr val="tx1"/>
            </a:solidFill>
          </a:endParaRPr>
        </a:p>
      </dgm:t>
    </dgm:pt>
    <dgm:pt modelId="{0FE8A6CA-3D98-45FA-A827-6181B2507C80}" type="sibTrans" cxnId="{8A2C14E6-2BA5-47B1-AFA8-C10167CFF805}">
      <dgm:prSet/>
      <dgm:spPr/>
      <dgm:t>
        <a:bodyPr/>
        <a:lstStyle/>
        <a:p>
          <a:endParaRPr lang="pl-PL">
            <a:solidFill>
              <a:schemeClr val="tx1"/>
            </a:solidFill>
          </a:endParaRPr>
        </a:p>
      </dgm:t>
    </dgm:pt>
    <dgm:pt modelId="{2BFEC3B6-89B4-4C95-8A34-A4847C5CB8FB}" type="pres">
      <dgm:prSet presAssocID="{85F7A388-4608-4086-9676-82E3753FE316}" presName="Name0" presStyleCnt="0">
        <dgm:presLayoutVars>
          <dgm:dir/>
          <dgm:animLvl val="lvl"/>
          <dgm:resizeHandles val="exact"/>
        </dgm:presLayoutVars>
      </dgm:prSet>
      <dgm:spPr/>
    </dgm:pt>
    <dgm:pt modelId="{306AE20F-1644-439C-8A04-6B90B0CC4234}" type="pres">
      <dgm:prSet presAssocID="{4CE3BCA2-229C-4D85-92BC-13081D21C928}" presName="parTxOnly" presStyleLbl="node1" presStyleIdx="0" presStyleCnt="2" custScaleX="210277" custScaleY="251954" custLinFactX="6608" custLinFactNeighborX="100000" custLinFactNeighborY="0">
        <dgm:presLayoutVars>
          <dgm:chMax val="0"/>
          <dgm:chPref val="0"/>
          <dgm:bulletEnabled val="1"/>
        </dgm:presLayoutVars>
      </dgm:prSet>
      <dgm:spPr/>
      <dgm:t>
        <a:bodyPr/>
        <a:lstStyle/>
        <a:p>
          <a:endParaRPr lang="pl-PL"/>
        </a:p>
      </dgm:t>
    </dgm:pt>
    <dgm:pt modelId="{CCEE0C49-279F-47F7-B8BF-2AE669CA11A8}" type="pres">
      <dgm:prSet presAssocID="{0E1E7978-4B9C-4900-81FF-D567CDD0EF66}" presName="parTxOnlySpace" presStyleCnt="0"/>
      <dgm:spPr/>
    </dgm:pt>
    <dgm:pt modelId="{E182FEC5-901C-473A-8AE4-D9AB5D3BD034}" type="pres">
      <dgm:prSet presAssocID="{8AB6C6D5-F010-472E-80E8-B2C97532A2FD}" presName="parTxOnly" presStyleLbl="node1" presStyleIdx="1" presStyleCnt="2" custScaleX="224967" custScaleY="251954" custLinFactX="-3808" custLinFactNeighborX="-100000">
        <dgm:presLayoutVars>
          <dgm:chMax val="0"/>
          <dgm:chPref val="0"/>
          <dgm:bulletEnabled val="1"/>
        </dgm:presLayoutVars>
      </dgm:prSet>
      <dgm:spPr/>
      <dgm:t>
        <a:bodyPr/>
        <a:lstStyle/>
        <a:p>
          <a:endParaRPr lang="pl-PL"/>
        </a:p>
      </dgm:t>
    </dgm:pt>
  </dgm:ptLst>
  <dgm:cxnLst>
    <dgm:cxn modelId="{4EF49731-B47C-4348-A9F2-C7BFC6CE296B}" type="presOf" srcId="{85F7A388-4608-4086-9676-82E3753FE316}" destId="{2BFEC3B6-89B4-4C95-8A34-A4847C5CB8FB}" srcOrd="0" destOrd="0" presId="urn:microsoft.com/office/officeart/2005/8/layout/chevron1"/>
    <dgm:cxn modelId="{21C38E04-EB21-424E-A348-92BB7FA3AEE7}" type="presOf" srcId="{8AB6C6D5-F010-472E-80E8-B2C97532A2FD}" destId="{E182FEC5-901C-473A-8AE4-D9AB5D3BD034}" srcOrd="0" destOrd="0" presId="urn:microsoft.com/office/officeart/2005/8/layout/chevron1"/>
    <dgm:cxn modelId="{8A2C14E6-2BA5-47B1-AFA8-C10167CFF805}" srcId="{85F7A388-4608-4086-9676-82E3753FE316}" destId="{8AB6C6D5-F010-472E-80E8-B2C97532A2FD}" srcOrd="1" destOrd="0" parTransId="{FC9763E1-6DCE-4809-97E0-F8B51EFC1462}" sibTransId="{0FE8A6CA-3D98-45FA-A827-6181B2507C80}"/>
    <dgm:cxn modelId="{B59CA85E-75C3-43D9-A169-EFA67CF9FFDE}" srcId="{85F7A388-4608-4086-9676-82E3753FE316}" destId="{4CE3BCA2-229C-4D85-92BC-13081D21C928}" srcOrd="0" destOrd="0" parTransId="{B548F995-48D6-464D-8237-1EB6C593FC59}" sibTransId="{0E1E7978-4B9C-4900-81FF-D567CDD0EF66}"/>
    <dgm:cxn modelId="{7927C300-9323-4265-B9F0-0D4F1FE1CBF3}" type="presOf" srcId="{4CE3BCA2-229C-4D85-92BC-13081D21C928}" destId="{306AE20F-1644-439C-8A04-6B90B0CC4234}" srcOrd="0" destOrd="0" presId="urn:microsoft.com/office/officeart/2005/8/layout/chevron1"/>
    <dgm:cxn modelId="{4134A348-A0D6-4EB9-9222-6B0577B23C0F}" type="presParOf" srcId="{2BFEC3B6-89B4-4C95-8A34-A4847C5CB8FB}" destId="{306AE20F-1644-439C-8A04-6B90B0CC4234}" srcOrd="0" destOrd="0" presId="urn:microsoft.com/office/officeart/2005/8/layout/chevron1"/>
    <dgm:cxn modelId="{616A83FF-435F-4C6D-B6D4-8A215197E42A}" type="presParOf" srcId="{2BFEC3B6-89B4-4C95-8A34-A4847C5CB8FB}" destId="{CCEE0C49-279F-47F7-B8BF-2AE669CA11A8}" srcOrd="1" destOrd="0" presId="urn:microsoft.com/office/officeart/2005/8/layout/chevron1"/>
    <dgm:cxn modelId="{3A4E4FAB-C54D-48C8-A89F-CEE8232529BA}" type="presParOf" srcId="{2BFEC3B6-89B4-4C95-8A34-A4847C5CB8FB}" destId="{E182FEC5-901C-473A-8AE4-D9AB5D3BD034}" srcOrd="2" destOrd="0" presId="urn:microsoft.com/office/officeart/2005/8/layout/chevron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544CAF6-E60C-4137-A6AB-4DCE0B16E4E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35532FF4-1A91-405B-AD75-D1966E3D4863}">
      <dgm:prSet phldrT="[Tekst]" custT="1"/>
      <dgm:spPr>
        <a:solidFill>
          <a:schemeClr val="accent1">
            <a:lumMod val="50000"/>
          </a:schemeClr>
        </a:solidFill>
      </dgm:spPr>
      <dgm:t>
        <a:bodyPr/>
        <a:lstStyle/>
        <a:p>
          <a:r>
            <a:rPr lang="pl-PL" sz="1600" b="1" dirty="0" smtClean="0">
              <a:solidFill>
                <a:srgbClr val="002060"/>
              </a:solidFill>
            </a:rPr>
            <a:t>Pożyczka</a:t>
          </a:r>
          <a:endParaRPr lang="pl-PL" sz="1600" b="1" dirty="0">
            <a:solidFill>
              <a:srgbClr val="002060"/>
            </a:solidFill>
          </a:endParaRPr>
        </a:p>
      </dgm:t>
    </dgm:pt>
    <dgm:pt modelId="{850D7980-067D-4B88-AEE1-B9C04848FEA2}" type="parTrans" cxnId="{F42ABEF9-D4F2-4522-8B81-3B12599F2F0E}">
      <dgm:prSet/>
      <dgm:spPr/>
      <dgm:t>
        <a:bodyPr/>
        <a:lstStyle/>
        <a:p>
          <a:endParaRPr lang="pl-PL" sz="1600" b="1">
            <a:solidFill>
              <a:srgbClr val="002060"/>
            </a:solidFill>
          </a:endParaRPr>
        </a:p>
      </dgm:t>
    </dgm:pt>
    <dgm:pt modelId="{DDC0DB97-D480-42CF-8F66-B68F7874D3E1}" type="sibTrans" cxnId="{F42ABEF9-D4F2-4522-8B81-3B12599F2F0E}">
      <dgm:prSet/>
      <dgm:spPr/>
      <dgm:t>
        <a:bodyPr/>
        <a:lstStyle/>
        <a:p>
          <a:endParaRPr lang="pl-PL" sz="1600" b="1">
            <a:solidFill>
              <a:srgbClr val="002060"/>
            </a:solidFill>
          </a:endParaRPr>
        </a:p>
      </dgm:t>
    </dgm:pt>
    <dgm:pt modelId="{56A747F0-0A65-488F-AE8D-0A87AB968B2C}">
      <dgm:prSet phldrT="[Tekst]" custT="1"/>
      <dgm:spPr>
        <a:solidFill>
          <a:schemeClr val="accent1">
            <a:lumMod val="90000"/>
          </a:schemeClr>
        </a:solidFill>
      </dgm:spPr>
      <dgm:t>
        <a:bodyPr/>
        <a:lstStyle/>
        <a:p>
          <a:pPr algn="ctr">
            <a:lnSpc>
              <a:spcPct val="100000"/>
            </a:lnSpc>
          </a:pPr>
          <a:r>
            <a:rPr lang="pl-PL" sz="1600" b="1" dirty="0" smtClean="0">
              <a:solidFill>
                <a:srgbClr val="002060"/>
              </a:solidFill>
            </a:rPr>
            <a:t>Gwarancja</a:t>
          </a:r>
          <a:endParaRPr lang="pl-PL" sz="1600" b="1" dirty="0">
            <a:solidFill>
              <a:srgbClr val="002060"/>
            </a:solidFill>
          </a:endParaRPr>
        </a:p>
      </dgm:t>
    </dgm:pt>
    <dgm:pt modelId="{8CBB8871-1277-471E-9688-D49FE054D0D8}" type="parTrans" cxnId="{97AB7DDA-8929-4153-9025-DABBC4E63318}">
      <dgm:prSet/>
      <dgm:spPr/>
      <dgm:t>
        <a:bodyPr/>
        <a:lstStyle/>
        <a:p>
          <a:endParaRPr lang="pl-PL" sz="1600" b="1">
            <a:solidFill>
              <a:srgbClr val="002060"/>
            </a:solidFill>
          </a:endParaRPr>
        </a:p>
      </dgm:t>
    </dgm:pt>
    <dgm:pt modelId="{5554BCD0-F1E3-4266-B85E-46154CCD82DA}" type="sibTrans" cxnId="{97AB7DDA-8929-4153-9025-DABBC4E63318}">
      <dgm:prSet/>
      <dgm:spPr/>
      <dgm:t>
        <a:bodyPr/>
        <a:lstStyle/>
        <a:p>
          <a:endParaRPr lang="pl-PL" sz="1600" b="1">
            <a:solidFill>
              <a:srgbClr val="002060"/>
            </a:solidFill>
          </a:endParaRPr>
        </a:p>
      </dgm:t>
    </dgm:pt>
    <dgm:pt modelId="{78B9AC0B-EA22-4136-8AEE-FD990B1257CE}">
      <dgm:prSet phldrT="[Tekst]" custT="1"/>
      <dgm:spPr/>
      <dgm:t>
        <a:bodyPr/>
        <a:lstStyle/>
        <a:p>
          <a:r>
            <a:rPr lang="pl-PL" sz="1600" b="1" dirty="0" smtClean="0">
              <a:solidFill>
                <a:srgbClr val="002060"/>
              </a:solidFill>
            </a:rPr>
            <a:t>Poręczenie</a:t>
          </a:r>
          <a:endParaRPr lang="pl-PL" sz="1600" b="1" dirty="0">
            <a:solidFill>
              <a:srgbClr val="002060"/>
            </a:solidFill>
          </a:endParaRPr>
        </a:p>
      </dgm:t>
    </dgm:pt>
    <dgm:pt modelId="{C038BA20-7767-412E-AFAE-6885B0D7376F}" type="parTrans" cxnId="{90810C61-758A-4318-A5C5-7B0DD05CA2C2}">
      <dgm:prSet/>
      <dgm:spPr/>
      <dgm:t>
        <a:bodyPr/>
        <a:lstStyle/>
        <a:p>
          <a:endParaRPr lang="pl-PL" sz="1600" b="1">
            <a:solidFill>
              <a:srgbClr val="002060"/>
            </a:solidFill>
          </a:endParaRPr>
        </a:p>
      </dgm:t>
    </dgm:pt>
    <dgm:pt modelId="{F4ED4921-6BFC-4A42-A16B-0CCBA7D8CB22}" type="sibTrans" cxnId="{90810C61-758A-4318-A5C5-7B0DD05CA2C2}">
      <dgm:prSet/>
      <dgm:spPr/>
      <dgm:t>
        <a:bodyPr/>
        <a:lstStyle/>
        <a:p>
          <a:endParaRPr lang="pl-PL" sz="1600" b="1">
            <a:solidFill>
              <a:srgbClr val="002060"/>
            </a:solidFill>
          </a:endParaRPr>
        </a:p>
      </dgm:t>
    </dgm:pt>
    <dgm:pt modelId="{1A715695-4BDA-44E4-ABE8-D1823FDECA94}" type="pres">
      <dgm:prSet presAssocID="{4544CAF6-E60C-4137-A6AB-4DCE0B16E4EC}" presName="diagram" presStyleCnt="0">
        <dgm:presLayoutVars>
          <dgm:dir/>
          <dgm:resizeHandles val="exact"/>
        </dgm:presLayoutVars>
      </dgm:prSet>
      <dgm:spPr/>
      <dgm:t>
        <a:bodyPr/>
        <a:lstStyle/>
        <a:p>
          <a:endParaRPr lang="pl-PL"/>
        </a:p>
      </dgm:t>
    </dgm:pt>
    <dgm:pt modelId="{0EC0B1E9-7870-46B0-B37D-EEA5700678E3}" type="pres">
      <dgm:prSet presAssocID="{35532FF4-1A91-405B-AD75-D1966E3D4863}" presName="node" presStyleLbl="node1" presStyleIdx="0" presStyleCnt="3">
        <dgm:presLayoutVars>
          <dgm:bulletEnabled val="1"/>
        </dgm:presLayoutVars>
      </dgm:prSet>
      <dgm:spPr/>
      <dgm:t>
        <a:bodyPr/>
        <a:lstStyle/>
        <a:p>
          <a:endParaRPr lang="pl-PL"/>
        </a:p>
      </dgm:t>
    </dgm:pt>
    <dgm:pt modelId="{9FAFEC9E-0FF4-4A0E-AFE1-3275C11AB51F}" type="pres">
      <dgm:prSet presAssocID="{DDC0DB97-D480-42CF-8F66-B68F7874D3E1}" presName="sibTrans" presStyleCnt="0"/>
      <dgm:spPr/>
    </dgm:pt>
    <dgm:pt modelId="{DD668ED5-F3DF-43FD-A1A4-727193DFE7D5}" type="pres">
      <dgm:prSet presAssocID="{56A747F0-0A65-488F-AE8D-0A87AB968B2C}" presName="node" presStyleLbl="node1" presStyleIdx="1" presStyleCnt="3" custLinFactNeighborX="-3824" custLinFactNeighborY="981">
        <dgm:presLayoutVars>
          <dgm:bulletEnabled val="1"/>
        </dgm:presLayoutVars>
      </dgm:prSet>
      <dgm:spPr/>
      <dgm:t>
        <a:bodyPr/>
        <a:lstStyle/>
        <a:p>
          <a:endParaRPr lang="pl-PL"/>
        </a:p>
      </dgm:t>
    </dgm:pt>
    <dgm:pt modelId="{98814006-B081-44F1-9C0A-ECE6354E4627}" type="pres">
      <dgm:prSet presAssocID="{5554BCD0-F1E3-4266-B85E-46154CCD82DA}" presName="sibTrans" presStyleCnt="0"/>
      <dgm:spPr/>
    </dgm:pt>
    <dgm:pt modelId="{2D872565-035E-40FA-A67D-8FC028ED32A8}" type="pres">
      <dgm:prSet presAssocID="{78B9AC0B-EA22-4136-8AEE-FD990B1257CE}" presName="node" presStyleLbl="node1" presStyleIdx="2" presStyleCnt="3">
        <dgm:presLayoutVars>
          <dgm:bulletEnabled val="1"/>
        </dgm:presLayoutVars>
      </dgm:prSet>
      <dgm:spPr/>
      <dgm:t>
        <a:bodyPr/>
        <a:lstStyle/>
        <a:p>
          <a:endParaRPr lang="pl-PL"/>
        </a:p>
      </dgm:t>
    </dgm:pt>
  </dgm:ptLst>
  <dgm:cxnLst>
    <dgm:cxn modelId="{F42ABEF9-D4F2-4522-8B81-3B12599F2F0E}" srcId="{4544CAF6-E60C-4137-A6AB-4DCE0B16E4EC}" destId="{35532FF4-1A91-405B-AD75-D1966E3D4863}" srcOrd="0" destOrd="0" parTransId="{850D7980-067D-4B88-AEE1-B9C04848FEA2}" sibTransId="{DDC0DB97-D480-42CF-8F66-B68F7874D3E1}"/>
    <dgm:cxn modelId="{97AB7DDA-8929-4153-9025-DABBC4E63318}" srcId="{4544CAF6-E60C-4137-A6AB-4DCE0B16E4EC}" destId="{56A747F0-0A65-488F-AE8D-0A87AB968B2C}" srcOrd="1" destOrd="0" parTransId="{8CBB8871-1277-471E-9688-D49FE054D0D8}" sibTransId="{5554BCD0-F1E3-4266-B85E-46154CCD82DA}"/>
    <dgm:cxn modelId="{F9FF199A-BE59-435C-817C-7389F991D9DF}" type="presOf" srcId="{35532FF4-1A91-405B-AD75-D1966E3D4863}" destId="{0EC0B1E9-7870-46B0-B37D-EEA5700678E3}" srcOrd="0" destOrd="0" presId="urn:microsoft.com/office/officeart/2005/8/layout/default"/>
    <dgm:cxn modelId="{97A4915A-1113-4FBE-9C71-9549AEBDF43E}" type="presOf" srcId="{56A747F0-0A65-488F-AE8D-0A87AB968B2C}" destId="{DD668ED5-F3DF-43FD-A1A4-727193DFE7D5}" srcOrd="0" destOrd="0" presId="urn:microsoft.com/office/officeart/2005/8/layout/default"/>
    <dgm:cxn modelId="{4ADAD64D-0243-4131-BB75-8FFA3CEB3C58}" type="presOf" srcId="{4544CAF6-E60C-4137-A6AB-4DCE0B16E4EC}" destId="{1A715695-4BDA-44E4-ABE8-D1823FDECA94}" srcOrd="0" destOrd="0" presId="urn:microsoft.com/office/officeart/2005/8/layout/default"/>
    <dgm:cxn modelId="{90810C61-758A-4318-A5C5-7B0DD05CA2C2}" srcId="{4544CAF6-E60C-4137-A6AB-4DCE0B16E4EC}" destId="{78B9AC0B-EA22-4136-8AEE-FD990B1257CE}" srcOrd="2" destOrd="0" parTransId="{C038BA20-7767-412E-AFAE-6885B0D7376F}" sibTransId="{F4ED4921-6BFC-4A42-A16B-0CCBA7D8CB22}"/>
    <dgm:cxn modelId="{4C690469-8F4A-4DB1-ABBC-C0CB013623AF}" type="presOf" srcId="{78B9AC0B-EA22-4136-8AEE-FD990B1257CE}" destId="{2D872565-035E-40FA-A67D-8FC028ED32A8}" srcOrd="0" destOrd="0" presId="urn:microsoft.com/office/officeart/2005/8/layout/default"/>
    <dgm:cxn modelId="{4F16E723-9DC9-491E-9CEE-43355BF07275}" type="presParOf" srcId="{1A715695-4BDA-44E4-ABE8-D1823FDECA94}" destId="{0EC0B1E9-7870-46B0-B37D-EEA5700678E3}" srcOrd="0" destOrd="0" presId="urn:microsoft.com/office/officeart/2005/8/layout/default"/>
    <dgm:cxn modelId="{2A472E8D-1CBB-4895-91BF-B26AA954E813}" type="presParOf" srcId="{1A715695-4BDA-44E4-ABE8-D1823FDECA94}" destId="{9FAFEC9E-0FF4-4A0E-AFE1-3275C11AB51F}" srcOrd="1" destOrd="0" presId="urn:microsoft.com/office/officeart/2005/8/layout/default"/>
    <dgm:cxn modelId="{917D7C03-A8F9-4D6B-9DA2-59992592019E}" type="presParOf" srcId="{1A715695-4BDA-44E4-ABE8-D1823FDECA94}" destId="{DD668ED5-F3DF-43FD-A1A4-727193DFE7D5}" srcOrd="2" destOrd="0" presId="urn:microsoft.com/office/officeart/2005/8/layout/default"/>
    <dgm:cxn modelId="{BAE3600E-36B1-42CB-A845-9CF8D5585F70}" type="presParOf" srcId="{1A715695-4BDA-44E4-ABE8-D1823FDECA94}" destId="{98814006-B081-44F1-9C0A-ECE6354E4627}" srcOrd="3" destOrd="0" presId="urn:microsoft.com/office/officeart/2005/8/layout/default"/>
    <dgm:cxn modelId="{E59B431A-3395-4A0C-87FF-D004E4C913C7}" type="presParOf" srcId="{1A715695-4BDA-44E4-ABE8-D1823FDECA94}" destId="{2D872565-035E-40FA-A67D-8FC028ED32A8}" srcOrd="4" destOrd="0" presId="urn:microsoft.com/office/officeart/2005/8/layout/default"/>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717A92B-B890-47D7-916C-E26017586435}" type="doc">
      <dgm:prSet loTypeId="urn:microsoft.com/office/officeart/2008/layout/VerticalCurvedList" loCatId="list" qsTypeId="urn:microsoft.com/office/officeart/2005/8/quickstyle/3d1" qsCatId="3D" csTypeId="urn:microsoft.com/office/officeart/2005/8/colors/accent2_3" csCatId="accent2" phldr="1"/>
      <dgm:spPr/>
      <dgm:t>
        <a:bodyPr/>
        <a:lstStyle/>
        <a:p>
          <a:endParaRPr lang="pl-PL"/>
        </a:p>
      </dgm:t>
    </dgm:pt>
    <dgm:pt modelId="{D35AE0BC-A274-4843-AB1D-82EBFFC41F3F}">
      <dgm:prSet phldrT="[Tekst]" custT="1"/>
      <dgm:spPr/>
      <dgm:t>
        <a:bodyPr/>
        <a:lstStyle/>
        <a:p>
          <a:r>
            <a:rPr lang="pl-PL" sz="2000" dirty="0" smtClean="0"/>
            <a:t>Przejęcie całkowite</a:t>
          </a:r>
          <a:endParaRPr lang="pl-PL" sz="1600" dirty="0"/>
        </a:p>
      </dgm:t>
    </dgm:pt>
    <dgm:pt modelId="{7602FED5-3EF1-403D-A396-1343EB6E1604}" type="parTrans" cxnId="{A04169E5-BF01-4EE7-A09E-CE18FC3216C6}">
      <dgm:prSet/>
      <dgm:spPr/>
      <dgm:t>
        <a:bodyPr/>
        <a:lstStyle/>
        <a:p>
          <a:endParaRPr lang="pl-PL"/>
        </a:p>
      </dgm:t>
    </dgm:pt>
    <dgm:pt modelId="{73D97740-D351-4F2E-82F2-2EE343B7F084}" type="sibTrans" cxnId="{A04169E5-BF01-4EE7-A09E-CE18FC3216C6}">
      <dgm:prSet/>
      <dgm:spPr/>
      <dgm:t>
        <a:bodyPr/>
        <a:lstStyle/>
        <a:p>
          <a:endParaRPr lang="pl-PL"/>
        </a:p>
      </dgm:t>
    </dgm:pt>
    <dgm:pt modelId="{06F31785-0D7B-43DA-912A-0EF89032F3C6}">
      <dgm:prSet phldrT="[Tekst]" custT="1"/>
      <dgm:spPr/>
      <dgm:t>
        <a:bodyPr/>
        <a:lstStyle/>
        <a:p>
          <a:r>
            <a:rPr lang="pl-PL" sz="2000" dirty="0" smtClean="0"/>
            <a:t>Przejęcie częściowe    </a:t>
          </a:r>
          <a:endParaRPr lang="pl-PL" sz="2000" dirty="0"/>
        </a:p>
      </dgm:t>
    </dgm:pt>
    <dgm:pt modelId="{F429200F-B109-4935-ACE4-EB0F04CEAB3F}" type="parTrans" cxnId="{606B39E0-E1AC-4527-B3A1-C49AF4C5442E}">
      <dgm:prSet/>
      <dgm:spPr/>
      <dgm:t>
        <a:bodyPr/>
        <a:lstStyle/>
        <a:p>
          <a:endParaRPr lang="pl-PL"/>
        </a:p>
      </dgm:t>
    </dgm:pt>
    <dgm:pt modelId="{AC9EEA14-B70F-40F1-934B-F97C21B84100}" type="sibTrans" cxnId="{606B39E0-E1AC-4527-B3A1-C49AF4C5442E}">
      <dgm:prSet/>
      <dgm:spPr/>
      <dgm:t>
        <a:bodyPr/>
        <a:lstStyle/>
        <a:p>
          <a:endParaRPr lang="pl-PL"/>
        </a:p>
      </dgm:t>
    </dgm:pt>
    <dgm:pt modelId="{363DF384-0CB3-41F1-81DE-9B2ADDCB9A30}">
      <dgm:prSet phldrT="[Tekst]" custT="1"/>
      <dgm:spPr/>
      <dgm:t>
        <a:bodyPr/>
        <a:lstStyle/>
        <a:p>
          <a:r>
            <a:rPr lang="pl-PL" sz="2000" dirty="0" smtClean="0"/>
            <a:t>Likwidacja</a:t>
          </a:r>
          <a:endParaRPr lang="pl-PL" sz="2000" dirty="0"/>
        </a:p>
      </dgm:t>
    </dgm:pt>
    <dgm:pt modelId="{542C4705-9F52-4D3E-ADF7-0518A65A483C}" type="sibTrans" cxnId="{87013F80-75E4-4031-9DFF-E26139994EDE}">
      <dgm:prSet/>
      <dgm:spPr/>
      <dgm:t>
        <a:bodyPr/>
        <a:lstStyle/>
        <a:p>
          <a:endParaRPr lang="pl-PL"/>
        </a:p>
      </dgm:t>
    </dgm:pt>
    <dgm:pt modelId="{C7D9E913-3B4C-4C8F-9D3A-03DC59BC350C}" type="parTrans" cxnId="{87013F80-75E4-4031-9DFF-E26139994EDE}">
      <dgm:prSet/>
      <dgm:spPr/>
      <dgm:t>
        <a:bodyPr/>
        <a:lstStyle/>
        <a:p>
          <a:endParaRPr lang="pl-PL"/>
        </a:p>
      </dgm:t>
    </dgm:pt>
    <dgm:pt modelId="{D4D808FF-3A92-4617-905E-7457A6CE38CC}" type="pres">
      <dgm:prSet presAssocID="{E717A92B-B890-47D7-916C-E26017586435}" presName="Name0" presStyleCnt="0">
        <dgm:presLayoutVars>
          <dgm:chMax val="7"/>
          <dgm:chPref val="7"/>
          <dgm:dir/>
        </dgm:presLayoutVars>
      </dgm:prSet>
      <dgm:spPr/>
      <dgm:t>
        <a:bodyPr/>
        <a:lstStyle/>
        <a:p>
          <a:endParaRPr lang="pl-PL"/>
        </a:p>
      </dgm:t>
    </dgm:pt>
    <dgm:pt modelId="{C8B80665-93C8-44CA-9041-85AF3BF7671C}" type="pres">
      <dgm:prSet presAssocID="{E717A92B-B890-47D7-916C-E26017586435}" presName="Name1" presStyleCnt="0"/>
      <dgm:spPr/>
    </dgm:pt>
    <dgm:pt modelId="{7F2717FD-1DAC-448E-BB37-05BBDE09A517}" type="pres">
      <dgm:prSet presAssocID="{E717A92B-B890-47D7-916C-E26017586435}" presName="cycle" presStyleCnt="0"/>
      <dgm:spPr/>
    </dgm:pt>
    <dgm:pt modelId="{7CE2DECD-521B-473F-8E97-F4CF19BD183A}" type="pres">
      <dgm:prSet presAssocID="{E717A92B-B890-47D7-916C-E26017586435}" presName="srcNode" presStyleLbl="node1" presStyleIdx="0" presStyleCnt="3"/>
      <dgm:spPr/>
    </dgm:pt>
    <dgm:pt modelId="{9A8CD610-F70D-4B3B-A237-9C8DBA7B7A6E}" type="pres">
      <dgm:prSet presAssocID="{E717A92B-B890-47D7-916C-E26017586435}" presName="conn" presStyleLbl="parChTrans1D2" presStyleIdx="0" presStyleCnt="1"/>
      <dgm:spPr/>
      <dgm:t>
        <a:bodyPr/>
        <a:lstStyle/>
        <a:p>
          <a:endParaRPr lang="pl-PL"/>
        </a:p>
      </dgm:t>
    </dgm:pt>
    <dgm:pt modelId="{C18E30D0-E7C3-470D-A4B6-494BF8E4A8D9}" type="pres">
      <dgm:prSet presAssocID="{E717A92B-B890-47D7-916C-E26017586435}" presName="extraNode" presStyleLbl="node1" presStyleIdx="0" presStyleCnt="3"/>
      <dgm:spPr/>
    </dgm:pt>
    <dgm:pt modelId="{B5BFCC02-D24E-4199-AB8E-AE710A33737B}" type="pres">
      <dgm:prSet presAssocID="{E717A92B-B890-47D7-916C-E26017586435}" presName="dstNode" presStyleLbl="node1" presStyleIdx="0" presStyleCnt="3"/>
      <dgm:spPr/>
    </dgm:pt>
    <dgm:pt modelId="{83A895C8-883F-48E9-9FCB-5BF6D9A59CE9}" type="pres">
      <dgm:prSet presAssocID="{D35AE0BC-A274-4843-AB1D-82EBFFC41F3F}" presName="text_1" presStyleLbl="node1" presStyleIdx="0" presStyleCnt="3">
        <dgm:presLayoutVars>
          <dgm:bulletEnabled val="1"/>
        </dgm:presLayoutVars>
      </dgm:prSet>
      <dgm:spPr/>
      <dgm:t>
        <a:bodyPr/>
        <a:lstStyle/>
        <a:p>
          <a:endParaRPr lang="pl-PL"/>
        </a:p>
      </dgm:t>
    </dgm:pt>
    <dgm:pt modelId="{62DD1543-42BF-4258-A69A-AF9A5A227BE2}" type="pres">
      <dgm:prSet presAssocID="{D35AE0BC-A274-4843-AB1D-82EBFFC41F3F}" presName="accent_1" presStyleCnt="0"/>
      <dgm:spPr/>
    </dgm:pt>
    <dgm:pt modelId="{60916DCA-494B-456C-A325-59CD06555073}" type="pres">
      <dgm:prSet presAssocID="{D35AE0BC-A274-4843-AB1D-82EBFFC41F3F}" presName="accentRepeatNode" presStyleLbl="solidFgAcc1" presStyleIdx="0" presStyleCnt="3"/>
      <dgm:spPr/>
    </dgm:pt>
    <dgm:pt modelId="{6006E093-EECB-41C7-A3F2-8BFBA3DD1A91}" type="pres">
      <dgm:prSet presAssocID="{06F31785-0D7B-43DA-912A-0EF89032F3C6}" presName="text_2" presStyleLbl="node1" presStyleIdx="1" presStyleCnt="3">
        <dgm:presLayoutVars>
          <dgm:bulletEnabled val="1"/>
        </dgm:presLayoutVars>
      </dgm:prSet>
      <dgm:spPr/>
      <dgm:t>
        <a:bodyPr/>
        <a:lstStyle/>
        <a:p>
          <a:endParaRPr lang="pl-PL"/>
        </a:p>
      </dgm:t>
    </dgm:pt>
    <dgm:pt modelId="{AC366F37-4C32-4FF5-9766-DBA1979B7CE0}" type="pres">
      <dgm:prSet presAssocID="{06F31785-0D7B-43DA-912A-0EF89032F3C6}" presName="accent_2" presStyleCnt="0"/>
      <dgm:spPr/>
    </dgm:pt>
    <dgm:pt modelId="{13668023-5F49-414B-8ED1-D64F005BA388}" type="pres">
      <dgm:prSet presAssocID="{06F31785-0D7B-43DA-912A-0EF89032F3C6}" presName="accentRepeatNode" presStyleLbl="solidFgAcc1" presStyleIdx="1" presStyleCnt="3"/>
      <dgm:spPr/>
    </dgm:pt>
    <dgm:pt modelId="{F6C8795A-A009-482D-BE2F-B03EA80B9D86}" type="pres">
      <dgm:prSet presAssocID="{363DF384-0CB3-41F1-81DE-9B2ADDCB9A30}" presName="text_3" presStyleLbl="node1" presStyleIdx="2" presStyleCnt="3">
        <dgm:presLayoutVars>
          <dgm:bulletEnabled val="1"/>
        </dgm:presLayoutVars>
      </dgm:prSet>
      <dgm:spPr/>
      <dgm:t>
        <a:bodyPr/>
        <a:lstStyle/>
        <a:p>
          <a:endParaRPr lang="pl-PL"/>
        </a:p>
      </dgm:t>
    </dgm:pt>
    <dgm:pt modelId="{6718736A-E622-415D-A0CD-11637AE727FC}" type="pres">
      <dgm:prSet presAssocID="{363DF384-0CB3-41F1-81DE-9B2ADDCB9A30}" presName="accent_3" presStyleCnt="0"/>
      <dgm:spPr/>
    </dgm:pt>
    <dgm:pt modelId="{7147CF8C-9F34-4882-B9AD-0140A0DD1E80}" type="pres">
      <dgm:prSet presAssocID="{363DF384-0CB3-41F1-81DE-9B2ADDCB9A30}" presName="accentRepeatNode" presStyleLbl="solidFgAcc1" presStyleIdx="2" presStyleCnt="3"/>
      <dgm:spPr/>
    </dgm:pt>
  </dgm:ptLst>
  <dgm:cxnLst>
    <dgm:cxn modelId="{87013F80-75E4-4031-9DFF-E26139994EDE}" srcId="{E717A92B-B890-47D7-916C-E26017586435}" destId="{363DF384-0CB3-41F1-81DE-9B2ADDCB9A30}" srcOrd="2" destOrd="0" parTransId="{C7D9E913-3B4C-4C8F-9D3A-03DC59BC350C}" sibTransId="{542C4705-9F52-4D3E-ADF7-0518A65A483C}"/>
    <dgm:cxn modelId="{F8B8E5F5-93CD-4EDB-AFBA-0D98C39E5024}" type="presOf" srcId="{E717A92B-B890-47D7-916C-E26017586435}" destId="{D4D808FF-3A92-4617-905E-7457A6CE38CC}" srcOrd="0" destOrd="0" presId="urn:microsoft.com/office/officeart/2008/layout/VerticalCurvedList"/>
    <dgm:cxn modelId="{82220A46-84E1-42BD-A8E8-4A44FC0C41BA}" type="presOf" srcId="{73D97740-D351-4F2E-82F2-2EE343B7F084}" destId="{9A8CD610-F70D-4B3B-A237-9C8DBA7B7A6E}" srcOrd="0" destOrd="0" presId="urn:microsoft.com/office/officeart/2008/layout/VerticalCurvedList"/>
    <dgm:cxn modelId="{1F1489EB-DBA5-4BDC-9872-1714EA1A9A35}" type="presOf" srcId="{06F31785-0D7B-43DA-912A-0EF89032F3C6}" destId="{6006E093-EECB-41C7-A3F2-8BFBA3DD1A91}" srcOrd="0" destOrd="0" presId="urn:microsoft.com/office/officeart/2008/layout/VerticalCurvedList"/>
    <dgm:cxn modelId="{C0B5AFB8-A362-4E61-ACF5-7C179D91A1EC}" type="presOf" srcId="{363DF384-0CB3-41F1-81DE-9B2ADDCB9A30}" destId="{F6C8795A-A009-482D-BE2F-B03EA80B9D86}" srcOrd="0" destOrd="0" presId="urn:microsoft.com/office/officeart/2008/layout/VerticalCurvedList"/>
    <dgm:cxn modelId="{606B39E0-E1AC-4527-B3A1-C49AF4C5442E}" srcId="{E717A92B-B890-47D7-916C-E26017586435}" destId="{06F31785-0D7B-43DA-912A-0EF89032F3C6}" srcOrd="1" destOrd="0" parTransId="{F429200F-B109-4935-ACE4-EB0F04CEAB3F}" sibTransId="{AC9EEA14-B70F-40F1-934B-F97C21B84100}"/>
    <dgm:cxn modelId="{A04169E5-BF01-4EE7-A09E-CE18FC3216C6}" srcId="{E717A92B-B890-47D7-916C-E26017586435}" destId="{D35AE0BC-A274-4843-AB1D-82EBFFC41F3F}" srcOrd="0" destOrd="0" parTransId="{7602FED5-3EF1-403D-A396-1343EB6E1604}" sibTransId="{73D97740-D351-4F2E-82F2-2EE343B7F084}"/>
    <dgm:cxn modelId="{F0A8A749-B8E7-43EE-A5FB-EAACB63CEBDE}" type="presOf" srcId="{D35AE0BC-A274-4843-AB1D-82EBFFC41F3F}" destId="{83A895C8-883F-48E9-9FCB-5BF6D9A59CE9}" srcOrd="0" destOrd="0" presId="urn:microsoft.com/office/officeart/2008/layout/VerticalCurvedList"/>
    <dgm:cxn modelId="{1548A0B7-31B5-4DB1-BDF8-B0BF53B766C6}" type="presParOf" srcId="{D4D808FF-3A92-4617-905E-7457A6CE38CC}" destId="{C8B80665-93C8-44CA-9041-85AF3BF7671C}" srcOrd="0" destOrd="0" presId="urn:microsoft.com/office/officeart/2008/layout/VerticalCurvedList"/>
    <dgm:cxn modelId="{ED3E3FD4-BFD7-4EC8-95FC-F73A6BF5FD0F}" type="presParOf" srcId="{C8B80665-93C8-44CA-9041-85AF3BF7671C}" destId="{7F2717FD-1DAC-448E-BB37-05BBDE09A517}" srcOrd="0" destOrd="0" presId="urn:microsoft.com/office/officeart/2008/layout/VerticalCurvedList"/>
    <dgm:cxn modelId="{8B90AAF1-CA10-4AC2-8674-E48CBAAA7B21}" type="presParOf" srcId="{7F2717FD-1DAC-448E-BB37-05BBDE09A517}" destId="{7CE2DECD-521B-473F-8E97-F4CF19BD183A}" srcOrd="0" destOrd="0" presId="urn:microsoft.com/office/officeart/2008/layout/VerticalCurvedList"/>
    <dgm:cxn modelId="{F6F38749-F501-460E-AA00-4C12986AB52E}" type="presParOf" srcId="{7F2717FD-1DAC-448E-BB37-05BBDE09A517}" destId="{9A8CD610-F70D-4B3B-A237-9C8DBA7B7A6E}" srcOrd="1" destOrd="0" presId="urn:microsoft.com/office/officeart/2008/layout/VerticalCurvedList"/>
    <dgm:cxn modelId="{45283D9E-FBB2-4D94-B2C0-C2F7003CD03E}" type="presParOf" srcId="{7F2717FD-1DAC-448E-BB37-05BBDE09A517}" destId="{C18E30D0-E7C3-470D-A4B6-494BF8E4A8D9}" srcOrd="2" destOrd="0" presId="urn:microsoft.com/office/officeart/2008/layout/VerticalCurvedList"/>
    <dgm:cxn modelId="{120B2608-FFC2-49D3-8ABE-84000CBB0EE7}" type="presParOf" srcId="{7F2717FD-1DAC-448E-BB37-05BBDE09A517}" destId="{B5BFCC02-D24E-4199-AB8E-AE710A33737B}" srcOrd="3" destOrd="0" presId="urn:microsoft.com/office/officeart/2008/layout/VerticalCurvedList"/>
    <dgm:cxn modelId="{74FE9F50-472D-4C3B-AF26-129BE7399785}" type="presParOf" srcId="{C8B80665-93C8-44CA-9041-85AF3BF7671C}" destId="{83A895C8-883F-48E9-9FCB-5BF6D9A59CE9}" srcOrd="1" destOrd="0" presId="urn:microsoft.com/office/officeart/2008/layout/VerticalCurvedList"/>
    <dgm:cxn modelId="{C3AC6D39-79AC-45EB-81B5-EF028ED6E5C7}" type="presParOf" srcId="{C8B80665-93C8-44CA-9041-85AF3BF7671C}" destId="{62DD1543-42BF-4258-A69A-AF9A5A227BE2}" srcOrd="2" destOrd="0" presId="urn:microsoft.com/office/officeart/2008/layout/VerticalCurvedList"/>
    <dgm:cxn modelId="{C458D251-8056-4E27-9972-D3B8442C2DFB}" type="presParOf" srcId="{62DD1543-42BF-4258-A69A-AF9A5A227BE2}" destId="{60916DCA-494B-456C-A325-59CD06555073}" srcOrd="0" destOrd="0" presId="urn:microsoft.com/office/officeart/2008/layout/VerticalCurvedList"/>
    <dgm:cxn modelId="{9C2F4C62-334A-4EFE-B1CA-13AD175B3D14}" type="presParOf" srcId="{C8B80665-93C8-44CA-9041-85AF3BF7671C}" destId="{6006E093-EECB-41C7-A3F2-8BFBA3DD1A91}" srcOrd="3" destOrd="0" presId="urn:microsoft.com/office/officeart/2008/layout/VerticalCurvedList"/>
    <dgm:cxn modelId="{B824DC54-3681-42C4-8694-E9D65FC1840D}" type="presParOf" srcId="{C8B80665-93C8-44CA-9041-85AF3BF7671C}" destId="{AC366F37-4C32-4FF5-9766-DBA1979B7CE0}" srcOrd="4" destOrd="0" presId="urn:microsoft.com/office/officeart/2008/layout/VerticalCurvedList"/>
    <dgm:cxn modelId="{CC722D36-B73F-4C33-A824-63FBA8B23F71}" type="presParOf" srcId="{AC366F37-4C32-4FF5-9766-DBA1979B7CE0}" destId="{13668023-5F49-414B-8ED1-D64F005BA388}" srcOrd="0" destOrd="0" presId="urn:microsoft.com/office/officeart/2008/layout/VerticalCurvedList"/>
    <dgm:cxn modelId="{3C148F3A-3335-4477-8B92-95C46E68F70B}" type="presParOf" srcId="{C8B80665-93C8-44CA-9041-85AF3BF7671C}" destId="{F6C8795A-A009-482D-BE2F-B03EA80B9D86}" srcOrd="5" destOrd="0" presId="urn:microsoft.com/office/officeart/2008/layout/VerticalCurvedList"/>
    <dgm:cxn modelId="{C61BBF7C-608B-46A4-9CFD-AA6297CB4AF5}" type="presParOf" srcId="{C8B80665-93C8-44CA-9041-85AF3BF7671C}" destId="{6718736A-E622-415D-A0CD-11637AE727FC}" srcOrd="6" destOrd="0" presId="urn:microsoft.com/office/officeart/2008/layout/VerticalCurvedList"/>
    <dgm:cxn modelId="{9FE7C31A-B9E3-43F1-9CAA-1039C722F47A}" type="presParOf" srcId="{6718736A-E622-415D-A0CD-11637AE727FC}" destId="{7147CF8C-9F34-4882-B9AD-0140A0DD1E80}"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ED36B34-7E75-4770-94BB-589D0C165311}"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pl-PL"/>
        </a:p>
      </dgm:t>
    </dgm:pt>
    <dgm:pt modelId="{FFD96129-7448-4918-ADE6-FC51448D9F36}">
      <dgm:prSet phldrT="[Tekst]"/>
      <dgm:spPr/>
      <dgm:t>
        <a:bodyPr/>
        <a:lstStyle/>
        <a:p>
          <a:endParaRPr lang="pl-PL" dirty="0" smtClean="0"/>
        </a:p>
        <a:p>
          <a:endParaRPr lang="pl-PL" dirty="0"/>
        </a:p>
      </dgm:t>
    </dgm:pt>
    <dgm:pt modelId="{73FE1580-9C69-4391-BAB4-1BA4754BFE82}" type="parTrans" cxnId="{70F06440-4C40-4708-9EA2-0FCC78402AB3}">
      <dgm:prSet/>
      <dgm:spPr/>
      <dgm:t>
        <a:bodyPr/>
        <a:lstStyle/>
        <a:p>
          <a:endParaRPr lang="pl-PL"/>
        </a:p>
      </dgm:t>
    </dgm:pt>
    <dgm:pt modelId="{DEBBEFF7-5345-4B96-B42A-BA29C3BA9A38}" type="sibTrans" cxnId="{70F06440-4C40-4708-9EA2-0FCC78402AB3}">
      <dgm:prSet/>
      <dgm:spPr/>
      <dgm:t>
        <a:bodyPr/>
        <a:lstStyle/>
        <a:p>
          <a:endParaRPr lang="pl-PL"/>
        </a:p>
      </dgm:t>
    </dgm:pt>
    <dgm:pt modelId="{8794ED62-274D-4329-99B1-4690755BCF0A}">
      <dgm:prSet phldrT="[Tekst]"/>
      <dgm:spPr/>
      <dgm:t>
        <a:bodyPr/>
        <a:lstStyle/>
        <a:p>
          <a:endParaRPr lang="pl-PL" dirty="0"/>
        </a:p>
      </dgm:t>
    </dgm:pt>
    <dgm:pt modelId="{C9DB2777-D813-4AEF-9F1E-2B77DE61EC64}" type="parTrans" cxnId="{E9517FEC-A0D2-4237-909E-A3EBE718DCB3}">
      <dgm:prSet/>
      <dgm:spPr/>
      <dgm:t>
        <a:bodyPr/>
        <a:lstStyle/>
        <a:p>
          <a:endParaRPr lang="pl-PL"/>
        </a:p>
      </dgm:t>
    </dgm:pt>
    <dgm:pt modelId="{26E054BD-CE5E-4CD5-855B-596A54BA7ED9}" type="sibTrans" cxnId="{E9517FEC-A0D2-4237-909E-A3EBE718DCB3}">
      <dgm:prSet/>
      <dgm:spPr/>
      <dgm:t>
        <a:bodyPr/>
        <a:lstStyle/>
        <a:p>
          <a:endParaRPr lang="pl-PL"/>
        </a:p>
      </dgm:t>
    </dgm:pt>
    <dgm:pt modelId="{F4DB53CD-50AF-4C1E-B2C6-4C12851DEA10}">
      <dgm:prSet phldrT="[Tekst]" phldr="1"/>
      <dgm:spPr/>
      <dgm:t>
        <a:bodyPr/>
        <a:lstStyle/>
        <a:p>
          <a:endParaRPr lang="pl-PL" dirty="0"/>
        </a:p>
      </dgm:t>
    </dgm:pt>
    <dgm:pt modelId="{4C9915E9-B447-41F4-892A-9F597BFC1068}" type="parTrans" cxnId="{B553716A-C6AC-4A83-BD40-2619798F5FD3}">
      <dgm:prSet/>
      <dgm:spPr/>
      <dgm:t>
        <a:bodyPr/>
        <a:lstStyle/>
        <a:p>
          <a:endParaRPr lang="pl-PL"/>
        </a:p>
      </dgm:t>
    </dgm:pt>
    <dgm:pt modelId="{7DE3A16D-E156-4A43-A627-9830968F1164}" type="sibTrans" cxnId="{B553716A-C6AC-4A83-BD40-2619798F5FD3}">
      <dgm:prSet/>
      <dgm:spPr/>
      <dgm:t>
        <a:bodyPr/>
        <a:lstStyle/>
        <a:p>
          <a:endParaRPr lang="pl-PL"/>
        </a:p>
      </dgm:t>
    </dgm:pt>
    <dgm:pt modelId="{D8297B04-F637-4938-AA1B-9932229F9F93}" type="pres">
      <dgm:prSet presAssocID="{FED36B34-7E75-4770-94BB-589D0C165311}" presName="composite" presStyleCnt="0">
        <dgm:presLayoutVars>
          <dgm:chMax val="1"/>
          <dgm:dir/>
          <dgm:resizeHandles val="exact"/>
        </dgm:presLayoutVars>
      </dgm:prSet>
      <dgm:spPr/>
      <dgm:t>
        <a:bodyPr/>
        <a:lstStyle/>
        <a:p>
          <a:endParaRPr lang="pl-PL"/>
        </a:p>
      </dgm:t>
    </dgm:pt>
    <dgm:pt modelId="{03E73195-54F1-41E2-AE50-3305B8800287}" type="pres">
      <dgm:prSet presAssocID="{FFD96129-7448-4918-ADE6-FC51448D9F36}" presName="roof" presStyleLbl="dkBgShp" presStyleIdx="0" presStyleCnt="2" custScaleY="130841" custLinFactY="100000" custLinFactNeighborX="0" custLinFactNeighborY="115125"/>
      <dgm:spPr/>
      <dgm:t>
        <a:bodyPr/>
        <a:lstStyle/>
        <a:p>
          <a:endParaRPr lang="pl-PL"/>
        </a:p>
      </dgm:t>
    </dgm:pt>
    <dgm:pt modelId="{30EB8E9D-07ED-4219-9174-1BF5D7C8CD27}" type="pres">
      <dgm:prSet presAssocID="{FFD96129-7448-4918-ADE6-FC51448D9F36}" presName="pillars" presStyleCnt="0"/>
      <dgm:spPr/>
    </dgm:pt>
    <dgm:pt modelId="{99B04653-DDBC-4D67-A099-101048D0D8EB}" type="pres">
      <dgm:prSet presAssocID="{FFD96129-7448-4918-ADE6-FC51448D9F36}" presName="pillar1" presStyleLbl="node1" presStyleIdx="0" presStyleCnt="1" custScaleY="86850" custLinFactNeighborX="517" custLinFactNeighborY="-53828">
        <dgm:presLayoutVars>
          <dgm:bulletEnabled val="1"/>
        </dgm:presLayoutVars>
      </dgm:prSet>
      <dgm:spPr/>
      <dgm:t>
        <a:bodyPr/>
        <a:lstStyle/>
        <a:p>
          <a:endParaRPr lang="pl-PL"/>
        </a:p>
      </dgm:t>
    </dgm:pt>
    <dgm:pt modelId="{1514506E-9A43-4E0C-8CA8-1D85CEB8D994}" type="pres">
      <dgm:prSet presAssocID="{FFD96129-7448-4918-ADE6-FC51448D9F36}" presName="base" presStyleLbl="dkBgShp" presStyleIdx="1" presStyleCnt="2" custScaleY="14397"/>
      <dgm:spPr/>
    </dgm:pt>
  </dgm:ptLst>
  <dgm:cxnLst>
    <dgm:cxn modelId="{B553716A-C6AC-4A83-BD40-2619798F5FD3}" srcId="{8794ED62-274D-4329-99B1-4690755BCF0A}" destId="{F4DB53CD-50AF-4C1E-B2C6-4C12851DEA10}" srcOrd="0" destOrd="0" parTransId="{4C9915E9-B447-41F4-892A-9F597BFC1068}" sibTransId="{7DE3A16D-E156-4A43-A627-9830968F1164}"/>
    <dgm:cxn modelId="{2DEB8802-D525-40D8-A79F-8474DE89106B}" type="presOf" srcId="{FED36B34-7E75-4770-94BB-589D0C165311}" destId="{D8297B04-F637-4938-AA1B-9932229F9F93}" srcOrd="0" destOrd="0" presId="urn:microsoft.com/office/officeart/2005/8/layout/hList3"/>
    <dgm:cxn modelId="{E9517FEC-A0D2-4237-909E-A3EBE718DCB3}" srcId="{FED36B34-7E75-4770-94BB-589D0C165311}" destId="{8794ED62-274D-4329-99B1-4690755BCF0A}" srcOrd="1" destOrd="0" parTransId="{C9DB2777-D813-4AEF-9F1E-2B77DE61EC64}" sibTransId="{26E054BD-CE5E-4CD5-855B-596A54BA7ED9}"/>
    <dgm:cxn modelId="{70F06440-4C40-4708-9EA2-0FCC78402AB3}" srcId="{FED36B34-7E75-4770-94BB-589D0C165311}" destId="{FFD96129-7448-4918-ADE6-FC51448D9F36}" srcOrd="0" destOrd="0" parTransId="{73FE1580-9C69-4391-BAB4-1BA4754BFE82}" sibTransId="{DEBBEFF7-5345-4B96-B42A-BA29C3BA9A38}"/>
    <dgm:cxn modelId="{F3022986-C314-42AC-875A-57CB239D41D3}" type="presOf" srcId="{FFD96129-7448-4918-ADE6-FC51448D9F36}" destId="{03E73195-54F1-41E2-AE50-3305B8800287}" srcOrd="0" destOrd="0" presId="urn:microsoft.com/office/officeart/2005/8/layout/hList3"/>
    <dgm:cxn modelId="{D809F1A6-4FAF-46AD-A666-84868B3B7A43}" type="presParOf" srcId="{D8297B04-F637-4938-AA1B-9932229F9F93}" destId="{03E73195-54F1-41E2-AE50-3305B8800287}" srcOrd="0" destOrd="0" presId="urn:microsoft.com/office/officeart/2005/8/layout/hList3"/>
    <dgm:cxn modelId="{826AAE74-3FBD-46B9-8EC9-91716DF15F33}" type="presParOf" srcId="{D8297B04-F637-4938-AA1B-9932229F9F93}" destId="{30EB8E9D-07ED-4219-9174-1BF5D7C8CD27}" srcOrd="1" destOrd="0" presId="urn:microsoft.com/office/officeart/2005/8/layout/hList3"/>
    <dgm:cxn modelId="{17A493F1-F06F-4489-81CA-A5C194163F60}" type="presParOf" srcId="{30EB8E9D-07ED-4219-9174-1BF5D7C8CD27}" destId="{99B04653-DDBC-4D67-A099-101048D0D8EB}" srcOrd="0" destOrd="0" presId="urn:microsoft.com/office/officeart/2005/8/layout/hList3"/>
    <dgm:cxn modelId="{4D2D773B-5D74-46C8-95AE-22BD94AE2155}" type="presParOf" srcId="{D8297B04-F637-4938-AA1B-9932229F9F93}" destId="{1514506E-9A43-4E0C-8CA8-1D85CEB8D994}"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5F7A388-4608-4086-9676-82E3753FE316}" type="doc">
      <dgm:prSet loTypeId="urn:microsoft.com/office/officeart/2005/8/layout/chevron1" loCatId="process" qsTypeId="urn:microsoft.com/office/officeart/2005/8/quickstyle/simple1" qsCatId="simple" csTypeId="urn:microsoft.com/office/officeart/2005/8/colors/accent1_2" csCatId="accent1" phldr="1"/>
      <dgm:spPr/>
    </dgm:pt>
    <dgm:pt modelId="{4CE3BCA2-229C-4D85-92BC-13081D21C928}">
      <dgm:prSet phldrT="[Tekst]" custT="1"/>
      <dgm:spPr/>
      <dgm:t>
        <a:bodyPr lIns="0" tIns="72000" rIns="0" bIns="72000"/>
        <a:lstStyle/>
        <a:p>
          <a:r>
            <a:rPr lang="pl-PL" sz="1300" b="1" dirty="0" smtClean="0">
              <a:solidFill>
                <a:schemeClr val="tx1"/>
              </a:solidFill>
            </a:rPr>
            <a:t>Fundusz udziela wsparcia z uwzględnieniem przepisów </a:t>
          </a:r>
          <a:br>
            <a:rPr lang="pl-PL" sz="1300" b="1" dirty="0" smtClean="0">
              <a:solidFill>
                <a:schemeClr val="tx1"/>
              </a:solidFill>
            </a:rPr>
          </a:br>
          <a:r>
            <a:rPr lang="pl-PL" sz="1300" b="1" dirty="0" smtClean="0">
              <a:solidFill>
                <a:schemeClr val="tx1"/>
              </a:solidFill>
            </a:rPr>
            <a:t>o pomocy publicznej</a:t>
          </a:r>
          <a:endParaRPr lang="pl-PL" sz="1300" dirty="0">
            <a:solidFill>
              <a:schemeClr val="tx1"/>
            </a:solidFill>
          </a:endParaRPr>
        </a:p>
      </dgm:t>
    </dgm:pt>
    <dgm:pt modelId="{B548F995-48D6-464D-8237-1EB6C593FC59}" type="parTrans" cxnId="{B59CA85E-75C3-43D9-A169-EFA67CF9FFDE}">
      <dgm:prSet/>
      <dgm:spPr/>
      <dgm:t>
        <a:bodyPr/>
        <a:lstStyle/>
        <a:p>
          <a:endParaRPr lang="pl-PL">
            <a:solidFill>
              <a:schemeClr val="tx1"/>
            </a:solidFill>
          </a:endParaRPr>
        </a:p>
      </dgm:t>
    </dgm:pt>
    <dgm:pt modelId="{0E1E7978-4B9C-4900-81FF-D567CDD0EF66}" type="sibTrans" cxnId="{B59CA85E-75C3-43D9-A169-EFA67CF9FFDE}">
      <dgm:prSet/>
      <dgm:spPr/>
      <dgm:t>
        <a:bodyPr/>
        <a:lstStyle/>
        <a:p>
          <a:endParaRPr lang="pl-PL">
            <a:solidFill>
              <a:schemeClr val="tx1"/>
            </a:solidFill>
          </a:endParaRPr>
        </a:p>
      </dgm:t>
    </dgm:pt>
    <dgm:pt modelId="{8AB6C6D5-F010-472E-80E8-B2C97532A2FD}">
      <dgm:prSet custT="1"/>
      <dgm:spPr/>
      <dgm:t>
        <a:bodyPr lIns="0" tIns="72000" rIns="0" bIns="72000"/>
        <a:lstStyle/>
        <a:p>
          <a:r>
            <a:rPr lang="pl-PL" sz="1300" b="1" dirty="0" smtClean="0">
              <a:solidFill>
                <a:schemeClr val="tx1"/>
              </a:solidFill>
            </a:rPr>
            <a:t>Decyzję w sprawie udzielenia wsparcia podejmuje Zarząd po uprzednim uzyskaniu opinii Rady Funduszu</a:t>
          </a:r>
          <a:endParaRPr lang="pl-PL" sz="1300" dirty="0">
            <a:solidFill>
              <a:schemeClr val="tx1"/>
            </a:solidFill>
          </a:endParaRPr>
        </a:p>
      </dgm:t>
    </dgm:pt>
    <dgm:pt modelId="{FC9763E1-6DCE-4809-97E0-F8B51EFC1462}" type="parTrans" cxnId="{8A2C14E6-2BA5-47B1-AFA8-C10167CFF805}">
      <dgm:prSet/>
      <dgm:spPr/>
      <dgm:t>
        <a:bodyPr/>
        <a:lstStyle/>
        <a:p>
          <a:endParaRPr lang="pl-PL">
            <a:solidFill>
              <a:schemeClr val="tx1"/>
            </a:solidFill>
          </a:endParaRPr>
        </a:p>
      </dgm:t>
    </dgm:pt>
    <dgm:pt modelId="{0FE8A6CA-3D98-45FA-A827-6181B2507C80}" type="sibTrans" cxnId="{8A2C14E6-2BA5-47B1-AFA8-C10167CFF805}">
      <dgm:prSet/>
      <dgm:spPr/>
      <dgm:t>
        <a:bodyPr/>
        <a:lstStyle/>
        <a:p>
          <a:endParaRPr lang="pl-PL">
            <a:solidFill>
              <a:schemeClr val="tx1"/>
            </a:solidFill>
          </a:endParaRPr>
        </a:p>
      </dgm:t>
    </dgm:pt>
    <dgm:pt modelId="{2BFEC3B6-89B4-4C95-8A34-A4847C5CB8FB}" type="pres">
      <dgm:prSet presAssocID="{85F7A388-4608-4086-9676-82E3753FE316}" presName="Name0" presStyleCnt="0">
        <dgm:presLayoutVars>
          <dgm:dir/>
          <dgm:animLvl val="lvl"/>
          <dgm:resizeHandles val="exact"/>
        </dgm:presLayoutVars>
      </dgm:prSet>
      <dgm:spPr/>
    </dgm:pt>
    <dgm:pt modelId="{306AE20F-1644-439C-8A04-6B90B0CC4234}" type="pres">
      <dgm:prSet presAssocID="{4CE3BCA2-229C-4D85-92BC-13081D21C928}" presName="parTxOnly" presStyleLbl="node1" presStyleIdx="0" presStyleCnt="2" custScaleX="210277" custScaleY="230604" custLinFactX="6608" custLinFactNeighborX="100000" custLinFactNeighborY="0">
        <dgm:presLayoutVars>
          <dgm:chMax val="0"/>
          <dgm:chPref val="0"/>
          <dgm:bulletEnabled val="1"/>
        </dgm:presLayoutVars>
      </dgm:prSet>
      <dgm:spPr/>
      <dgm:t>
        <a:bodyPr/>
        <a:lstStyle/>
        <a:p>
          <a:endParaRPr lang="pl-PL"/>
        </a:p>
      </dgm:t>
    </dgm:pt>
    <dgm:pt modelId="{CCEE0C49-279F-47F7-B8BF-2AE669CA11A8}" type="pres">
      <dgm:prSet presAssocID="{0E1E7978-4B9C-4900-81FF-D567CDD0EF66}" presName="parTxOnlySpace" presStyleCnt="0"/>
      <dgm:spPr/>
    </dgm:pt>
    <dgm:pt modelId="{E182FEC5-901C-473A-8AE4-D9AB5D3BD034}" type="pres">
      <dgm:prSet presAssocID="{8AB6C6D5-F010-472E-80E8-B2C97532A2FD}" presName="parTxOnly" presStyleLbl="node1" presStyleIdx="1" presStyleCnt="2" custScaleX="224967" custScaleY="232124" custLinFactX="31034" custLinFactNeighborX="100000" custLinFactNeighborY="-5865">
        <dgm:presLayoutVars>
          <dgm:chMax val="0"/>
          <dgm:chPref val="0"/>
          <dgm:bulletEnabled val="1"/>
        </dgm:presLayoutVars>
      </dgm:prSet>
      <dgm:spPr/>
      <dgm:t>
        <a:bodyPr/>
        <a:lstStyle/>
        <a:p>
          <a:endParaRPr lang="pl-PL"/>
        </a:p>
      </dgm:t>
    </dgm:pt>
  </dgm:ptLst>
  <dgm:cxnLst>
    <dgm:cxn modelId="{41488B3D-57C4-412F-8FD5-C0384C63C1D5}" type="presOf" srcId="{4CE3BCA2-229C-4D85-92BC-13081D21C928}" destId="{306AE20F-1644-439C-8A04-6B90B0CC4234}" srcOrd="0" destOrd="0" presId="urn:microsoft.com/office/officeart/2005/8/layout/chevron1"/>
    <dgm:cxn modelId="{00AB4218-B3CC-43B9-978A-10DA58B4D7C4}" type="presOf" srcId="{85F7A388-4608-4086-9676-82E3753FE316}" destId="{2BFEC3B6-89B4-4C95-8A34-A4847C5CB8FB}" srcOrd="0" destOrd="0" presId="urn:microsoft.com/office/officeart/2005/8/layout/chevron1"/>
    <dgm:cxn modelId="{8A2C14E6-2BA5-47B1-AFA8-C10167CFF805}" srcId="{85F7A388-4608-4086-9676-82E3753FE316}" destId="{8AB6C6D5-F010-472E-80E8-B2C97532A2FD}" srcOrd="1" destOrd="0" parTransId="{FC9763E1-6DCE-4809-97E0-F8B51EFC1462}" sibTransId="{0FE8A6CA-3D98-45FA-A827-6181B2507C80}"/>
    <dgm:cxn modelId="{F5F854AD-A77B-47C7-9414-5E49AD71F8BB}" type="presOf" srcId="{8AB6C6D5-F010-472E-80E8-B2C97532A2FD}" destId="{E182FEC5-901C-473A-8AE4-D9AB5D3BD034}" srcOrd="0" destOrd="0" presId="urn:microsoft.com/office/officeart/2005/8/layout/chevron1"/>
    <dgm:cxn modelId="{B59CA85E-75C3-43D9-A169-EFA67CF9FFDE}" srcId="{85F7A388-4608-4086-9676-82E3753FE316}" destId="{4CE3BCA2-229C-4D85-92BC-13081D21C928}" srcOrd="0" destOrd="0" parTransId="{B548F995-48D6-464D-8237-1EB6C593FC59}" sibTransId="{0E1E7978-4B9C-4900-81FF-D567CDD0EF66}"/>
    <dgm:cxn modelId="{6C1DC923-10D2-4030-AB39-2CA30772700D}" type="presParOf" srcId="{2BFEC3B6-89B4-4C95-8A34-A4847C5CB8FB}" destId="{306AE20F-1644-439C-8A04-6B90B0CC4234}" srcOrd="0" destOrd="0" presId="urn:microsoft.com/office/officeart/2005/8/layout/chevron1"/>
    <dgm:cxn modelId="{E7DBB5A3-C64E-4745-972C-23BC8D0616D1}" type="presParOf" srcId="{2BFEC3B6-89B4-4C95-8A34-A4847C5CB8FB}" destId="{CCEE0C49-279F-47F7-B8BF-2AE669CA11A8}" srcOrd="1" destOrd="0" presId="urn:microsoft.com/office/officeart/2005/8/layout/chevron1"/>
    <dgm:cxn modelId="{28446593-EBDB-441F-9DFA-778A19133082}" type="presParOf" srcId="{2BFEC3B6-89B4-4C95-8A34-A4847C5CB8FB}" destId="{E182FEC5-901C-473A-8AE4-D9AB5D3BD034}" srcOrd="2" destOrd="0" presId="urn:microsoft.com/office/officeart/2005/8/layout/chevron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544CAF6-E60C-4137-A6AB-4DCE0B16E4E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35532FF4-1A91-405B-AD75-D1966E3D4863}">
      <dgm:prSet phldrT="[Tekst]" custT="1"/>
      <dgm:spPr>
        <a:solidFill>
          <a:schemeClr val="accent1">
            <a:lumMod val="50000"/>
          </a:schemeClr>
        </a:solidFill>
      </dgm:spPr>
      <dgm:t>
        <a:bodyPr/>
        <a:lstStyle/>
        <a:p>
          <a:r>
            <a:rPr lang="pl-PL" sz="1600" b="1" dirty="0" smtClean="0">
              <a:solidFill>
                <a:srgbClr val="002060"/>
              </a:solidFill>
            </a:rPr>
            <a:t>Gwarancja pokrycia strat</a:t>
          </a:r>
          <a:endParaRPr lang="pl-PL" sz="1600" b="1" dirty="0">
            <a:solidFill>
              <a:srgbClr val="002060"/>
            </a:solidFill>
          </a:endParaRPr>
        </a:p>
      </dgm:t>
    </dgm:pt>
    <dgm:pt modelId="{850D7980-067D-4B88-AEE1-B9C04848FEA2}" type="parTrans" cxnId="{F42ABEF9-D4F2-4522-8B81-3B12599F2F0E}">
      <dgm:prSet/>
      <dgm:spPr/>
      <dgm:t>
        <a:bodyPr/>
        <a:lstStyle/>
        <a:p>
          <a:endParaRPr lang="pl-PL" sz="1600" b="1">
            <a:solidFill>
              <a:srgbClr val="002060"/>
            </a:solidFill>
          </a:endParaRPr>
        </a:p>
      </dgm:t>
    </dgm:pt>
    <dgm:pt modelId="{DDC0DB97-D480-42CF-8F66-B68F7874D3E1}" type="sibTrans" cxnId="{F42ABEF9-D4F2-4522-8B81-3B12599F2F0E}">
      <dgm:prSet/>
      <dgm:spPr/>
      <dgm:t>
        <a:bodyPr/>
        <a:lstStyle/>
        <a:p>
          <a:endParaRPr lang="pl-PL" sz="1600" b="1">
            <a:solidFill>
              <a:srgbClr val="002060"/>
            </a:solidFill>
          </a:endParaRPr>
        </a:p>
      </dgm:t>
    </dgm:pt>
    <dgm:pt modelId="{5E4DB87A-2896-44BC-8BA3-8F3079F6235F}">
      <dgm:prSet phldrT="[Tekst]" custT="1"/>
      <dgm:spPr>
        <a:solidFill>
          <a:schemeClr val="accent1">
            <a:lumMod val="75000"/>
          </a:schemeClr>
        </a:solidFill>
      </dgm:spPr>
      <dgm:t>
        <a:bodyPr/>
        <a:lstStyle/>
        <a:p>
          <a:r>
            <a:rPr lang="pl-PL" sz="1600" b="1" dirty="0" smtClean="0">
              <a:solidFill>
                <a:srgbClr val="002060"/>
              </a:solidFill>
            </a:rPr>
            <a:t>Dotacja</a:t>
          </a:r>
          <a:endParaRPr lang="pl-PL" sz="1600" b="1" dirty="0">
            <a:solidFill>
              <a:srgbClr val="002060"/>
            </a:solidFill>
          </a:endParaRPr>
        </a:p>
      </dgm:t>
    </dgm:pt>
    <dgm:pt modelId="{948EE999-3453-4108-94E1-C58C5F1260AA}" type="parTrans" cxnId="{27E69CB9-BFE4-4A52-8AFD-A6A1E82175FE}">
      <dgm:prSet/>
      <dgm:spPr/>
      <dgm:t>
        <a:bodyPr/>
        <a:lstStyle/>
        <a:p>
          <a:endParaRPr lang="pl-PL" sz="1600" b="1">
            <a:solidFill>
              <a:srgbClr val="002060"/>
            </a:solidFill>
          </a:endParaRPr>
        </a:p>
      </dgm:t>
    </dgm:pt>
    <dgm:pt modelId="{71888397-520C-4DBF-8302-1791D06177F3}" type="sibTrans" cxnId="{27E69CB9-BFE4-4A52-8AFD-A6A1E82175FE}">
      <dgm:prSet/>
      <dgm:spPr/>
      <dgm:t>
        <a:bodyPr/>
        <a:lstStyle/>
        <a:p>
          <a:endParaRPr lang="pl-PL" sz="1600" b="1">
            <a:solidFill>
              <a:srgbClr val="002060"/>
            </a:solidFill>
          </a:endParaRPr>
        </a:p>
      </dgm:t>
    </dgm:pt>
    <dgm:pt modelId="{56A747F0-0A65-488F-AE8D-0A87AB968B2C}">
      <dgm:prSet phldrT="[Tekst]" custT="1"/>
      <dgm:spPr>
        <a:solidFill>
          <a:schemeClr val="accent1">
            <a:lumMod val="90000"/>
          </a:schemeClr>
        </a:solidFill>
      </dgm:spPr>
      <dgm:t>
        <a:bodyPr/>
        <a:lstStyle/>
        <a:p>
          <a:pPr>
            <a:lnSpc>
              <a:spcPct val="100000"/>
            </a:lnSpc>
          </a:pPr>
          <a:r>
            <a:rPr lang="pl-PL" sz="1600" b="1" dirty="0" smtClean="0">
              <a:solidFill>
                <a:srgbClr val="002060"/>
              </a:solidFill>
            </a:rPr>
            <a:t>Pożyczka,</a:t>
          </a:r>
        </a:p>
        <a:p>
          <a:pPr>
            <a:lnSpc>
              <a:spcPct val="100000"/>
            </a:lnSpc>
          </a:pPr>
          <a:r>
            <a:rPr lang="pl-PL" sz="1600" b="1" dirty="0" smtClean="0">
              <a:solidFill>
                <a:srgbClr val="002060"/>
              </a:solidFill>
            </a:rPr>
            <a:t>Gwarancja</a:t>
          </a:r>
          <a:endParaRPr lang="pl-PL" sz="1600" b="1" dirty="0">
            <a:solidFill>
              <a:srgbClr val="002060"/>
            </a:solidFill>
          </a:endParaRPr>
        </a:p>
      </dgm:t>
    </dgm:pt>
    <dgm:pt modelId="{8CBB8871-1277-471E-9688-D49FE054D0D8}" type="parTrans" cxnId="{97AB7DDA-8929-4153-9025-DABBC4E63318}">
      <dgm:prSet/>
      <dgm:spPr/>
      <dgm:t>
        <a:bodyPr/>
        <a:lstStyle/>
        <a:p>
          <a:endParaRPr lang="pl-PL" sz="1600" b="1">
            <a:solidFill>
              <a:srgbClr val="002060"/>
            </a:solidFill>
          </a:endParaRPr>
        </a:p>
      </dgm:t>
    </dgm:pt>
    <dgm:pt modelId="{5554BCD0-F1E3-4266-B85E-46154CCD82DA}" type="sibTrans" cxnId="{97AB7DDA-8929-4153-9025-DABBC4E63318}">
      <dgm:prSet/>
      <dgm:spPr/>
      <dgm:t>
        <a:bodyPr/>
        <a:lstStyle/>
        <a:p>
          <a:endParaRPr lang="pl-PL" sz="1600" b="1">
            <a:solidFill>
              <a:srgbClr val="002060"/>
            </a:solidFill>
          </a:endParaRPr>
        </a:p>
      </dgm:t>
    </dgm:pt>
    <dgm:pt modelId="{78B9AC0B-EA22-4136-8AEE-FD990B1257CE}">
      <dgm:prSet phldrT="[Tekst]" custT="1"/>
      <dgm:spPr/>
      <dgm:t>
        <a:bodyPr/>
        <a:lstStyle/>
        <a:p>
          <a:r>
            <a:rPr lang="pl-PL" sz="1600" b="1" dirty="0" smtClean="0">
              <a:solidFill>
                <a:srgbClr val="002060"/>
              </a:solidFill>
            </a:rPr>
            <a:t>Objęcie akcji</a:t>
          </a:r>
        </a:p>
        <a:p>
          <a:r>
            <a:rPr lang="pl-PL" sz="1600" b="1" dirty="0" smtClean="0">
              <a:solidFill>
                <a:srgbClr val="002060"/>
              </a:solidFill>
            </a:rPr>
            <a:t>banku</a:t>
          </a:r>
        </a:p>
        <a:p>
          <a:r>
            <a:rPr lang="pl-PL" sz="1600" b="1" dirty="0" smtClean="0">
              <a:solidFill>
                <a:srgbClr val="002060"/>
              </a:solidFill>
            </a:rPr>
            <a:t>przejmującego</a:t>
          </a:r>
          <a:endParaRPr lang="pl-PL" sz="1600" b="1" dirty="0">
            <a:solidFill>
              <a:srgbClr val="002060"/>
            </a:solidFill>
          </a:endParaRPr>
        </a:p>
      </dgm:t>
    </dgm:pt>
    <dgm:pt modelId="{C038BA20-7767-412E-AFAE-6885B0D7376F}" type="parTrans" cxnId="{90810C61-758A-4318-A5C5-7B0DD05CA2C2}">
      <dgm:prSet/>
      <dgm:spPr/>
      <dgm:t>
        <a:bodyPr/>
        <a:lstStyle/>
        <a:p>
          <a:endParaRPr lang="pl-PL" sz="1600" b="1">
            <a:solidFill>
              <a:srgbClr val="002060"/>
            </a:solidFill>
          </a:endParaRPr>
        </a:p>
      </dgm:t>
    </dgm:pt>
    <dgm:pt modelId="{F4ED4921-6BFC-4A42-A16B-0CCBA7D8CB22}" type="sibTrans" cxnId="{90810C61-758A-4318-A5C5-7B0DD05CA2C2}">
      <dgm:prSet/>
      <dgm:spPr/>
      <dgm:t>
        <a:bodyPr/>
        <a:lstStyle/>
        <a:p>
          <a:endParaRPr lang="pl-PL" sz="1600" b="1">
            <a:solidFill>
              <a:srgbClr val="002060"/>
            </a:solidFill>
          </a:endParaRPr>
        </a:p>
      </dgm:t>
    </dgm:pt>
    <dgm:pt modelId="{1A715695-4BDA-44E4-ABE8-D1823FDECA94}" type="pres">
      <dgm:prSet presAssocID="{4544CAF6-E60C-4137-A6AB-4DCE0B16E4EC}" presName="diagram" presStyleCnt="0">
        <dgm:presLayoutVars>
          <dgm:dir/>
          <dgm:resizeHandles val="exact"/>
        </dgm:presLayoutVars>
      </dgm:prSet>
      <dgm:spPr/>
      <dgm:t>
        <a:bodyPr/>
        <a:lstStyle/>
        <a:p>
          <a:endParaRPr lang="pl-PL"/>
        </a:p>
      </dgm:t>
    </dgm:pt>
    <dgm:pt modelId="{0EC0B1E9-7870-46B0-B37D-EEA5700678E3}" type="pres">
      <dgm:prSet presAssocID="{35532FF4-1A91-405B-AD75-D1966E3D4863}" presName="node" presStyleLbl="node1" presStyleIdx="0" presStyleCnt="4">
        <dgm:presLayoutVars>
          <dgm:bulletEnabled val="1"/>
        </dgm:presLayoutVars>
      </dgm:prSet>
      <dgm:spPr/>
      <dgm:t>
        <a:bodyPr/>
        <a:lstStyle/>
        <a:p>
          <a:endParaRPr lang="pl-PL"/>
        </a:p>
      </dgm:t>
    </dgm:pt>
    <dgm:pt modelId="{9FAFEC9E-0FF4-4A0E-AFE1-3275C11AB51F}" type="pres">
      <dgm:prSet presAssocID="{DDC0DB97-D480-42CF-8F66-B68F7874D3E1}" presName="sibTrans" presStyleCnt="0"/>
      <dgm:spPr/>
    </dgm:pt>
    <dgm:pt modelId="{7435DF95-EDE5-4BB3-A80E-44AF87CEE666}" type="pres">
      <dgm:prSet presAssocID="{5E4DB87A-2896-44BC-8BA3-8F3079F6235F}" presName="node" presStyleLbl="node1" presStyleIdx="1" presStyleCnt="4">
        <dgm:presLayoutVars>
          <dgm:bulletEnabled val="1"/>
        </dgm:presLayoutVars>
      </dgm:prSet>
      <dgm:spPr/>
      <dgm:t>
        <a:bodyPr/>
        <a:lstStyle/>
        <a:p>
          <a:endParaRPr lang="pl-PL"/>
        </a:p>
      </dgm:t>
    </dgm:pt>
    <dgm:pt modelId="{F79ACD77-412D-4087-AF10-F7435663E282}" type="pres">
      <dgm:prSet presAssocID="{71888397-520C-4DBF-8302-1791D06177F3}" presName="sibTrans" presStyleCnt="0"/>
      <dgm:spPr/>
    </dgm:pt>
    <dgm:pt modelId="{DD668ED5-F3DF-43FD-A1A4-727193DFE7D5}" type="pres">
      <dgm:prSet presAssocID="{56A747F0-0A65-488F-AE8D-0A87AB968B2C}" presName="node" presStyleLbl="node1" presStyleIdx="2" presStyleCnt="4">
        <dgm:presLayoutVars>
          <dgm:bulletEnabled val="1"/>
        </dgm:presLayoutVars>
      </dgm:prSet>
      <dgm:spPr/>
      <dgm:t>
        <a:bodyPr/>
        <a:lstStyle/>
        <a:p>
          <a:endParaRPr lang="pl-PL"/>
        </a:p>
      </dgm:t>
    </dgm:pt>
    <dgm:pt modelId="{98814006-B081-44F1-9C0A-ECE6354E4627}" type="pres">
      <dgm:prSet presAssocID="{5554BCD0-F1E3-4266-B85E-46154CCD82DA}" presName="sibTrans" presStyleCnt="0"/>
      <dgm:spPr/>
    </dgm:pt>
    <dgm:pt modelId="{2D872565-035E-40FA-A67D-8FC028ED32A8}" type="pres">
      <dgm:prSet presAssocID="{78B9AC0B-EA22-4136-8AEE-FD990B1257CE}" presName="node" presStyleLbl="node1" presStyleIdx="3" presStyleCnt="4">
        <dgm:presLayoutVars>
          <dgm:bulletEnabled val="1"/>
        </dgm:presLayoutVars>
      </dgm:prSet>
      <dgm:spPr/>
      <dgm:t>
        <a:bodyPr/>
        <a:lstStyle/>
        <a:p>
          <a:endParaRPr lang="pl-PL"/>
        </a:p>
      </dgm:t>
    </dgm:pt>
  </dgm:ptLst>
  <dgm:cxnLst>
    <dgm:cxn modelId="{97AB7DDA-8929-4153-9025-DABBC4E63318}" srcId="{4544CAF6-E60C-4137-A6AB-4DCE0B16E4EC}" destId="{56A747F0-0A65-488F-AE8D-0A87AB968B2C}" srcOrd="2" destOrd="0" parTransId="{8CBB8871-1277-471E-9688-D49FE054D0D8}" sibTransId="{5554BCD0-F1E3-4266-B85E-46154CCD82DA}"/>
    <dgm:cxn modelId="{E3203C5E-DC1F-4169-A7CC-65B6664761F5}" type="presOf" srcId="{35532FF4-1A91-405B-AD75-D1966E3D4863}" destId="{0EC0B1E9-7870-46B0-B37D-EEA5700678E3}" srcOrd="0" destOrd="0" presId="urn:microsoft.com/office/officeart/2005/8/layout/default"/>
    <dgm:cxn modelId="{27E69CB9-BFE4-4A52-8AFD-A6A1E82175FE}" srcId="{4544CAF6-E60C-4137-A6AB-4DCE0B16E4EC}" destId="{5E4DB87A-2896-44BC-8BA3-8F3079F6235F}" srcOrd="1" destOrd="0" parTransId="{948EE999-3453-4108-94E1-C58C5F1260AA}" sibTransId="{71888397-520C-4DBF-8302-1791D06177F3}"/>
    <dgm:cxn modelId="{00C5D47A-6DBC-477E-833F-E4EFBD7E04AA}" type="presOf" srcId="{56A747F0-0A65-488F-AE8D-0A87AB968B2C}" destId="{DD668ED5-F3DF-43FD-A1A4-727193DFE7D5}" srcOrd="0" destOrd="0" presId="urn:microsoft.com/office/officeart/2005/8/layout/default"/>
    <dgm:cxn modelId="{F42ABEF9-D4F2-4522-8B81-3B12599F2F0E}" srcId="{4544CAF6-E60C-4137-A6AB-4DCE0B16E4EC}" destId="{35532FF4-1A91-405B-AD75-D1966E3D4863}" srcOrd="0" destOrd="0" parTransId="{850D7980-067D-4B88-AEE1-B9C04848FEA2}" sibTransId="{DDC0DB97-D480-42CF-8F66-B68F7874D3E1}"/>
    <dgm:cxn modelId="{541AC2A1-2437-48AC-A82A-407C15C927D5}" type="presOf" srcId="{5E4DB87A-2896-44BC-8BA3-8F3079F6235F}" destId="{7435DF95-EDE5-4BB3-A80E-44AF87CEE666}" srcOrd="0" destOrd="0" presId="urn:microsoft.com/office/officeart/2005/8/layout/default"/>
    <dgm:cxn modelId="{B5AC32C7-47B2-4245-BCEB-7DFFA84802AD}" type="presOf" srcId="{78B9AC0B-EA22-4136-8AEE-FD990B1257CE}" destId="{2D872565-035E-40FA-A67D-8FC028ED32A8}" srcOrd="0" destOrd="0" presId="urn:microsoft.com/office/officeart/2005/8/layout/default"/>
    <dgm:cxn modelId="{8B0BCF91-7553-4821-8FAE-CB59073AF953}" type="presOf" srcId="{4544CAF6-E60C-4137-A6AB-4DCE0B16E4EC}" destId="{1A715695-4BDA-44E4-ABE8-D1823FDECA94}" srcOrd="0" destOrd="0" presId="urn:microsoft.com/office/officeart/2005/8/layout/default"/>
    <dgm:cxn modelId="{90810C61-758A-4318-A5C5-7B0DD05CA2C2}" srcId="{4544CAF6-E60C-4137-A6AB-4DCE0B16E4EC}" destId="{78B9AC0B-EA22-4136-8AEE-FD990B1257CE}" srcOrd="3" destOrd="0" parTransId="{C038BA20-7767-412E-AFAE-6885B0D7376F}" sibTransId="{F4ED4921-6BFC-4A42-A16B-0CCBA7D8CB22}"/>
    <dgm:cxn modelId="{E90F36FB-7FCB-452F-A4CE-3E6880620814}" type="presParOf" srcId="{1A715695-4BDA-44E4-ABE8-D1823FDECA94}" destId="{0EC0B1E9-7870-46B0-B37D-EEA5700678E3}" srcOrd="0" destOrd="0" presId="urn:microsoft.com/office/officeart/2005/8/layout/default"/>
    <dgm:cxn modelId="{CB1CCDDF-B23B-4B69-8BE0-C4A92878CD76}" type="presParOf" srcId="{1A715695-4BDA-44E4-ABE8-D1823FDECA94}" destId="{9FAFEC9E-0FF4-4A0E-AFE1-3275C11AB51F}" srcOrd="1" destOrd="0" presId="urn:microsoft.com/office/officeart/2005/8/layout/default"/>
    <dgm:cxn modelId="{EF10FBA7-0022-4EC3-8C43-C40EBB81C422}" type="presParOf" srcId="{1A715695-4BDA-44E4-ABE8-D1823FDECA94}" destId="{7435DF95-EDE5-4BB3-A80E-44AF87CEE666}" srcOrd="2" destOrd="0" presId="urn:microsoft.com/office/officeart/2005/8/layout/default"/>
    <dgm:cxn modelId="{6F27F903-DFEB-4016-9F2C-7AE6448D3DF5}" type="presParOf" srcId="{1A715695-4BDA-44E4-ABE8-D1823FDECA94}" destId="{F79ACD77-412D-4087-AF10-F7435663E282}" srcOrd="3" destOrd="0" presId="urn:microsoft.com/office/officeart/2005/8/layout/default"/>
    <dgm:cxn modelId="{696C78F7-C133-4218-B072-CA039DCF4D2E}" type="presParOf" srcId="{1A715695-4BDA-44E4-ABE8-D1823FDECA94}" destId="{DD668ED5-F3DF-43FD-A1A4-727193DFE7D5}" srcOrd="4" destOrd="0" presId="urn:microsoft.com/office/officeart/2005/8/layout/default"/>
    <dgm:cxn modelId="{058A158D-90C2-40EF-AC6A-600C516BCA13}" type="presParOf" srcId="{1A715695-4BDA-44E4-ABE8-D1823FDECA94}" destId="{98814006-B081-44F1-9C0A-ECE6354E4627}" srcOrd="5" destOrd="0" presId="urn:microsoft.com/office/officeart/2005/8/layout/default"/>
    <dgm:cxn modelId="{275B4315-5241-4430-BE30-A1044F08F634}" type="presParOf" srcId="{1A715695-4BDA-44E4-ABE8-D1823FDECA94}" destId="{2D872565-035E-40FA-A67D-8FC028ED32A8}" srcOrd="6" destOrd="0" presId="urn:microsoft.com/office/officeart/2005/8/layout/default"/>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8CE8A7-B401-41C0-8A18-BA23557F0607}">
      <dsp:nvSpPr>
        <dsp:cNvPr id="0" name=""/>
        <dsp:cNvSpPr/>
      </dsp:nvSpPr>
      <dsp:spPr>
        <a:xfrm rot="16200000">
          <a:off x="921174" y="-921174"/>
          <a:ext cx="1481851" cy="3324200"/>
        </a:xfrm>
        <a:prstGeom prst="round1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pl-PL" sz="1400" b="1" kern="1200" dirty="0" smtClean="0"/>
            <a:t>UDZIELANIE ZWROTNEJ POMOCY FINANSOWEJ</a:t>
          </a:r>
        </a:p>
      </dsp:txBody>
      <dsp:txXfrm rot="5400000">
        <a:off x="-1" y="1"/>
        <a:ext cx="3324200" cy="1111388"/>
      </dsp:txXfrm>
    </dsp:sp>
    <dsp:sp modelId="{D94BFA38-02D4-44C0-A391-C891CAC25788}">
      <dsp:nvSpPr>
        <dsp:cNvPr id="0" name=""/>
        <dsp:cNvSpPr/>
      </dsp:nvSpPr>
      <dsp:spPr>
        <a:xfrm>
          <a:off x="3324200" y="0"/>
          <a:ext cx="3324200" cy="1481851"/>
        </a:xfrm>
        <a:prstGeom prst="round1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pl-PL" sz="1400" b="1" kern="1200" dirty="0" smtClean="0"/>
            <a:t>NABYWANIE WIERZYTELNOŚCI KAS</a:t>
          </a:r>
          <a:endParaRPr lang="pl-PL" sz="1400" b="1" kern="1200" dirty="0"/>
        </a:p>
      </dsp:txBody>
      <dsp:txXfrm>
        <a:off x="3324200" y="0"/>
        <a:ext cx="3324200" cy="1111388"/>
      </dsp:txXfrm>
    </dsp:sp>
    <dsp:sp modelId="{3B067844-7429-476B-8720-373C2889B5B7}">
      <dsp:nvSpPr>
        <dsp:cNvPr id="0" name=""/>
        <dsp:cNvSpPr/>
      </dsp:nvSpPr>
      <dsp:spPr>
        <a:xfrm rot="10800000">
          <a:off x="0" y="1481851"/>
          <a:ext cx="3324200" cy="1481851"/>
        </a:xfrm>
        <a:prstGeom prst="round1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pl-PL" sz="1400" b="1" kern="1200" dirty="0" smtClean="0"/>
            <a:t>UDZIELANIE WSPARCIA</a:t>
          </a:r>
          <a:endParaRPr lang="pl-PL" sz="1400" b="1" kern="1200" dirty="0"/>
        </a:p>
      </dsp:txBody>
      <dsp:txXfrm rot="10800000">
        <a:off x="0" y="1852314"/>
        <a:ext cx="3324200" cy="1111388"/>
      </dsp:txXfrm>
    </dsp:sp>
    <dsp:sp modelId="{0C1E1444-8FE9-4BB7-8994-93AC83AF8B2D}">
      <dsp:nvSpPr>
        <dsp:cNvPr id="0" name=""/>
        <dsp:cNvSpPr/>
      </dsp:nvSpPr>
      <dsp:spPr>
        <a:xfrm rot="5400000">
          <a:off x="4245374" y="560677"/>
          <a:ext cx="1481851" cy="3324200"/>
        </a:xfrm>
        <a:prstGeom prst="round1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pl-PL" sz="1400" b="1" kern="1200" dirty="0" smtClean="0"/>
            <a:t>KONTROLA PRAWIDŁOWOŚCI WYKORZYSTANIA POMOCY I WSPARCIA</a:t>
          </a:r>
          <a:endParaRPr lang="pl-PL" sz="1400" b="1" kern="1200" dirty="0"/>
        </a:p>
      </dsp:txBody>
      <dsp:txXfrm rot="-5400000">
        <a:off x="3324199" y="1852314"/>
        <a:ext cx="3324200" cy="1111388"/>
      </dsp:txXfrm>
    </dsp:sp>
    <dsp:sp modelId="{EA0E7F59-25D8-416C-8F81-C70974640720}">
      <dsp:nvSpPr>
        <dsp:cNvPr id="0" name=""/>
        <dsp:cNvSpPr/>
      </dsp:nvSpPr>
      <dsp:spPr>
        <a:xfrm>
          <a:off x="2326940" y="949418"/>
          <a:ext cx="1994520" cy="1070615"/>
        </a:xfrm>
        <a:prstGeom prst="roundRect">
          <a:avLst/>
        </a:prstGeom>
        <a:solidFill>
          <a:schemeClr val="accent6">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b="1" kern="1200" dirty="0" smtClean="0"/>
            <a:t>ZADANIA FUNDUSZU</a:t>
          </a:r>
          <a:endParaRPr lang="pl-PL" sz="1400" b="1" kern="1200" dirty="0"/>
        </a:p>
      </dsp:txBody>
      <dsp:txXfrm>
        <a:off x="2379203" y="1001681"/>
        <a:ext cx="1889994" cy="9660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90B372-67F6-4841-B843-98F0AB8E0BBD}">
      <dsp:nvSpPr>
        <dsp:cNvPr id="0" name=""/>
        <dsp:cNvSpPr/>
      </dsp:nvSpPr>
      <dsp:spPr>
        <a:xfrm rot="5400000">
          <a:off x="-159572" y="160574"/>
          <a:ext cx="1046608" cy="732626"/>
        </a:xfrm>
        <a:prstGeom prst="chevron">
          <a:avLst/>
        </a:prstGeom>
        <a:gradFill rotWithShape="0">
          <a:gsLst>
            <a:gs pos="0">
              <a:schemeClr val="accent2">
                <a:alpha val="90000"/>
                <a:hueOff val="0"/>
                <a:satOff val="0"/>
                <a:lumOff val="0"/>
                <a:alphaOff val="0"/>
                <a:shade val="51000"/>
                <a:satMod val="130000"/>
              </a:schemeClr>
            </a:gs>
            <a:gs pos="80000">
              <a:schemeClr val="accent2">
                <a:alpha val="90000"/>
                <a:hueOff val="0"/>
                <a:satOff val="0"/>
                <a:lumOff val="0"/>
                <a:alphaOff val="0"/>
                <a:shade val="93000"/>
                <a:satMod val="130000"/>
              </a:schemeClr>
            </a:gs>
            <a:gs pos="100000">
              <a:schemeClr val="accent2">
                <a:alpha val="90000"/>
                <a:hueOff val="0"/>
                <a:satOff val="0"/>
                <a:lumOff val="0"/>
                <a:alphaOff val="0"/>
                <a:shade val="94000"/>
                <a:satMod val="135000"/>
              </a:schemeClr>
            </a:gs>
          </a:gsLst>
          <a:lin ang="16200000" scaled="0"/>
        </a:gradFill>
        <a:ln w="9525" cap="flat" cmpd="sng" algn="ctr">
          <a:solidFill>
            <a:schemeClr val="accent2">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endParaRPr lang="pl-PL" sz="900" kern="1200" dirty="0" smtClean="0"/>
        </a:p>
        <a:p>
          <a:pPr lvl="0" algn="ctr" defTabSz="400050">
            <a:lnSpc>
              <a:spcPct val="90000"/>
            </a:lnSpc>
            <a:spcBef>
              <a:spcPct val="0"/>
            </a:spcBef>
            <a:spcAft>
              <a:spcPct val="35000"/>
            </a:spcAft>
          </a:pPr>
          <a:endParaRPr lang="pl-PL" sz="900" kern="1200" dirty="0"/>
        </a:p>
      </dsp:txBody>
      <dsp:txXfrm rot="-5400000">
        <a:off x="-2581" y="369896"/>
        <a:ext cx="732626" cy="313982"/>
      </dsp:txXfrm>
    </dsp:sp>
    <dsp:sp modelId="{62BAB909-4ECC-47D0-BE63-48164B9F2492}">
      <dsp:nvSpPr>
        <dsp:cNvPr id="0" name=""/>
        <dsp:cNvSpPr/>
      </dsp:nvSpPr>
      <dsp:spPr>
        <a:xfrm rot="5400000">
          <a:off x="4272055" y="-3538427"/>
          <a:ext cx="680295" cy="7764317"/>
        </a:xfrm>
        <a:prstGeom prst="round2SameRect">
          <a:avLst/>
        </a:prstGeom>
        <a:solidFill>
          <a:schemeClr val="lt1">
            <a:alpha val="90000"/>
            <a:hueOff val="0"/>
            <a:satOff val="0"/>
            <a:lumOff val="0"/>
            <a:alphaOff val="0"/>
          </a:schemeClr>
        </a:solidFill>
        <a:ln w="9525" cap="flat" cmpd="sng" algn="ctr">
          <a:solidFill>
            <a:schemeClr val="accent2">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pl-PL" sz="1600" b="1" kern="1200" dirty="0" smtClean="0"/>
            <a:t>wobec kasy nie zostały podjęte działania związane z przymusową restrukturyzacją</a:t>
          </a:r>
          <a:endParaRPr lang="pl-PL" sz="1600" b="1" kern="1200" dirty="0"/>
        </a:p>
      </dsp:txBody>
      <dsp:txXfrm rot="-5400000">
        <a:off x="730045" y="36792"/>
        <a:ext cx="7731108" cy="613877"/>
      </dsp:txXfrm>
    </dsp:sp>
    <dsp:sp modelId="{B912E4B5-2F3F-4B35-B9A1-3D09D96842AA}">
      <dsp:nvSpPr>
        <dsp:cNvPr id="0" name=""/>
        <dsp:cNvSpPr/>
      </dsp:nvSpPr>
      <dsp:spPr>
        <a:xfrm rot="5400000">
          <a:off x="-159572" y="1057454"/>
          <a:ext cx="1046608" cy="732626"/>
        </a:xfrm>
        <a:prstGeom prst="chevron">
          <a:avLst/>
        </a:prstGeom>
        <a:gradFill rotWithShape="0">
          <a:gsLst>
            <a:gs pos="0">
              <a:schemeClr val="accent2">
                <a:alpha val="90000"/>
                <a:hueOff val="0"/>
                <a:satOff val="0"/>
                <a:lumOff val="0"/>
                <a:alphaOff val="-13333"/>
                <a:shade val="51000"/>
                <a:satMod val="130000"/>
              </a:schemeClr>
            </a:gs>
            <a:gs pos="80000">
              <a:schemeClr val="accent2">
                <a:alpha val="90000"/>
                <a:hueOff val="0"/>
                <a:satOff val="0"/>
                <a:lumOff val="0"/>
                <a:alphaOff val="-13333"/>
                <a:shade val="93000"/>
                <a:satMod val="130000"/>
              </a:schemeClr>
            </a:gs>
            <a:gs pos="100000">
              <a:schemeClr val="accent2">
                <a:alpha val="90000"/>
                <a:hueOff val="0"/>
                <a:satOff val="0"/>
                <a:lumOff val="0"/>
                <a:alphaOff val="-13333"/>
                <a:shade val="94000"/>
                <a:satMod val="135000"/>
              </a:schemeClr>
            </a:gs>
          </a:gsLst>
          <a:lin ang="16200000" scaled="0"/>
        </a:gradFill>
        <a:ln w="9525" cap="flat" cmpd="sng" algn="ctr">
          <a:solidFill>
            <a:schemeClr val="accent2">
              <a:alpha val="90000"/>
              <a:hueOff val="0"/>
              <a:satOff val="0"/>
              <a:lumOff val="0"/>
              <a:alphaOff val="-13333"/>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endParaRPr lang="pl-PL" sz="900" b="1" kern="1200" dirty="0" smtClean="0"/>
        </a:p>
        <a:p>
          <a:pPr lvl="0" algn="ctr" defTabSz="400050">
            <a:lnSpc>
              <a:spcPct val="90000"/>
            </a:lnSpc>
            <a:spcBef>
              <a:spcPct val="0"/>
            </a:spcBef>
            <a:spcAft>
              <a:spcPct val="35000"/>
            </a:spcAft>
          </a:pPr>
          <a:endParaRPr lang="pl-PL" sz="900" b="1" kern="1200" dirty="0"/>
        </a:p>
      </dsp:txBody>
      <dsp:txXfrm rot="-5400000">
        <a:off x="-2581" y="1266776"/>
        <a:ext cx="732626" cy="313982"/>
      </dsp:txXfrm>
    </dsp:sp>
    <dsp:sp modelId="{0CE367A7-66DE-40F8-82A8-D72F3CCB405E}">
      <dsp:nvSpPr>
        <dsp:cNvPr id="0" name=""/>
        <dsp:cNvSpPr/>
      </dsp:nvSpPr>
      <dsp:spPr>
        <a:xfrm rot="5400000">
          <a:off x="4272055" y="-2646710"/>
          <a:ext cx="680295" cy="7774644"/>
        </a:xfrm>
        <a:prstGeom prst="round2SameRect">
          <a:avLst/>
        </a:prstGeom>
        <a:solidFill>
          <a:schemeClr val="lt1">
            <a:alpha val="90000"/>
            <a:hueOff val="0"/>
            <a:satOff val="0"/>
            <a:lumOff val="0"/>
            <a:alphaOff val="0"/>
          </a:schemeClr>
        </a:solidFill>
        <a:ln w="9525" cap="flat" cmpd="sng" algn="ctr">
          <a:solidFill>
            <a:schemeClr val="accent2">
              <a:alpha val="90000"/>
              <a:hueOff val="0"/>
              <a:satOff val="0"/>
              <a:lumOff val="0"/>
              <a:alphaOff val="-13333"/>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pl-PL" sz="1600" b="1" kern="1200" dirty="0" smtClean="0"/>
            <a:t>koszty restrukturyzacji kasy nie są wyższe niż wypłata środków gwarantowanych lub przeprowadzenie przymusowej restrukturyzacji</a:t>
          </a:r>
          <a:endParaRPr lang="pl-PL" sz="1600" b="1" kern="1200" dirty="0"/>
        </a:p>
      </dsp:txBody>
      <dsp:txXfrm rot="-5400000">
        <a:off x="724881" y="933673"/>
        <a:ext cx="7741435" cy="613877"/>
      </dsp:txXfrm>
    </dsp:sp>
    <dsp:sp modelId="{C6A312D0-9E17-4184-A690-2B537D46B752}">
      <dsp:nvSpPr>
        <dsp:cNvPr id="0" name=""/>
        <dsp:cNvSpPr/>
      </dsp:nvSpPr>
      <dsp:spPr>
        <a:xfrm rot="5400000">
          <a:off x="-159572" y="1954334"/>
          <a:ext cx="1046608" cy="732626"/>
        </a:xfrm>
        <a:prstGeom prst="chevron">
          <a:avLst/>
        </a:prstGeom>
        <a:gradFill rotWithShape="0">
          <a:gsLst>
            <a:gs pos="0">
              <a:schemeClr val="accent2">
                <a:alpha val="90000"/>
                <a:hueOff val="0"/>
                <a:satOff val="0"/>
                <a:lumOff val="0"/>
                <a:alphaOff val="-26667"/>
                <a:shade val="51000"/>
                <a:satMod val="130000"/>
              </a:schemeClr>
            </a:gs>
            <a:gs pos="80000">
              <a:schemeClr val="accent2">
                <a:alpha val="90000"/>
                <a:hueOff val="0"/>
                <a:satOff val="0"/>
                <a:lumOff val="0"/>
                <a:alphaOff val="-26667"/>
                <a:shade val="93000"/>
                <a:satMod val="130000"/>
              </a:schemeClr>
            </a:gs>
            <a:gs pos="100000">
              <a:schemeClr val="accent2">
                <a:alpha val="90000"/>
                <a:hueOff val="0"/>
                <a:satOff val="0"/>
                <a:lumOff val="0"/>
                <a:alphaOff val="-26667"/>
                <a:shade val="94000"/>
                <a:satMod val="135000"/>
              </a:schemeClr>
            </a:gs>
          </a:gsLst>
          <a:lin ang="16200000" scaled="0"/>
        </a:gradFill>
        <a:ln w="9525" cap="flat" cmpd="sng" algn="ctr">
          <a:solidFill>
            <a:schemeClr val="accent2">
              <a:alpha val="90000"/>
              <a:hueOff val="0"/>
              <a:satOff val="0"/>
              <a:lumOff val="0"/>
              <a:alphaOff val="-26667"/>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endParaRPr lang="pl-PL" sz="900" b="1" kern="1200" dirty="0"/>
        </a:p>
      </dsp:txBody>
      <dsp:txXfrm rot="-5400000">
        <a:off x="-2581" y="2163656"/>
        <a:ext cx="732626" cy="313982"/>
      </dsp:txXfrm>
    </dsp:sp>
    <dsp:sp modelId="{4C8E6D5E-85A3-48A9-B5AD-3A916365962D}">
      <dsp:nvSpPr>
        <dsp:cNvPr id="0" name=""/>
        <dsp:cNvSpPr/>
      </dsp:nvSpPr>
      <dsp:spPr>
        <a:xfrm rot="5400000">
          <a:off x="4272055" y="-1744667"/>
          <a:ext cx="680295" cy="7764317"/>
        </a:xfrm>
        <a:prstGeom prst="round2SameRect">
          <a:avLst/>
        </a:prstGeom>
        <a:solidFill>
          <a:schemeClr val="lt1">
            <a:alpha val="90000"/>
            <a:hueOff val="0"/>
            <a:satOff val="0"/>
            <a:lumOff val="0"/>
            <a:alphaOff val="0"/>
          </a:schemeClr>
        </a:solidFill>
        <a:ln w="9525" cap="flat" cmpd="sng" algn="ctr">
          <a:solidFill>
            <a:schemeClr val="accent2">
              <a:alpha val="90000"/>
              <a:hueOff val="0"/>
              <a:satOff val="0"/>
              <a:lumOff val="0"/>
              <a:alphaOff val="-26667"/>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pl-PL" sz="1600" b="1" kern="1200" dirty="0" smtClean="0"/>
            <a:t>kasa korzystająca z pomocy finansowej zapewnia deponentom dostęp do środków gwarantowanych</a:t>
          </a:r>
          <a:endParaRPr lang="pl-PL" sz="1600" b="1" kern="1200" dirty="0"/>
        </a:p>
      </dsp:txBody>
      <dsp:txXfrm rot="-5400000">
        <a:off x="730045" y="1830552"/>
        <a:ext cx="7731108" cy="613877"/>
      </dsp:txXfrm>
    </dsp:sp>
    <dsp:sp modelId="{430FF5EE-BE0F-4CD6-B40F-D9677027FAB2}">
      <dsp:nvSpPr>
        <dsp:cNvPr id="0" name=""/>
        <dsp:cNvSpPr/>
      </dsp:nvSpPr>
      <dsp:spPr>
        <a:xfrm rot="5400000">
          <a:off x="-159572" y="2851214"/>
          <a:ext cx="1046608" cy="732626"/>
        </a:xfrm>
        <a:prstGeom prst="chevron">
          <a:avLst/>
        </a:prstGeom>
        <a:gradFill rotWithShape="0">
          <a:gsLst>
            <a:gs pos="0">
              <a:schemeClr val="accent2">
                <a:alpha val="90000"/>
                <a:hueOff val="0"/>
                <a:satOff val="0"/>
                <a:lumOff val="0"/>
                <a:alphaOff val="-40000"/>
                <a:shade val="51000"/>
                <a:satMod val="130000"/>
              </a:schemeClr>
            </a:gs>
            <a:gs pos="80000">
              <a:schemeClr val="accent2">
                <a:alpha val="90000"/>
                <a:hueOff val="0"/>
                <a:satOff val="0"/>
                <a:lumOff val="0"/>
                <a:alphaOff val="-40000"/>
                <a:shade val="93000"/>
                <a:satMod val="130000"/>
              </a:schemeClr>
            </a:gs>
            <a:gs pos="100000">
              <a:schemeClr val="accent2">
                <a:alpha val="90000"/>
                <a:hueOff val="0"/>
                <a:satOff val="0"/>
                <a:lumOff val="0"/>
                <a:alphaOff val="-40000"/>
                <a:shade val="94000"/>
                <a:satMod val="135000"/>
              </a:schemeClr>
            </a:gs>
          </a:gsLst>
          <a:lin ang="16200000" scaled="0"/>
        </a:gradFill>
        <a:ln w="9525" cap="flat" cmpd="sng" algn="ctr">
          <a:solidFill>
            <a:schemeClr val="accent2">
              <a:alpha val="90000"/>
              <a:hueOff val="0"/>
              <a:satOff val="0"/>
              <a:lumOff val="0"/>
              <a:alphaOff val="-4000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endParaRPr lang="pl-PL" sz="900" b="1" kern="1200" dirty="0" smtClean="0"/>
        </a:p>
        <a:p>
          <a:pPr lvl="0" algn="ctr" defTabSz="400050">
            <a:lnSpc>
              <a:spcPct val="90000"/>
            </a:lnSpc>
            <a:spcBef>
              <a:spcPct val="0"/>
            </a:spcBef>
            <a:spcAft>
              <a:spcPct val="35000"/>
            </a:spcAft>
          </a:pPr>
          <a:endParaRPr lang="pl-PL" sz="900" b="1" kern="1200" dirty="0"/>
        </a:p>
      </dsp:txBody>
      <dsp:txXfrm rot="-5400000">
        <a:off x="-2581" y="3060536"/>
        <a:ext cx="732626" cy="313982"/>
      </dsp:txXfrm>
    </dsp:sp>
    <dsp:sp modelId="{B21B1C25-2C59-41D9-BE39-1594EFF9E8DF}">
      <dsp:nvSpPr>
        <dsp:cNvPr id="0" name=""/>
        <dsp:cNvSpPr/>
      </dsp:nvSpPr>
      <dsp:spPr>
        <a:xfrm rot="5400000">
          <a:off x="4157066" y="-757648"/>
          <a:ext cx="680295" cy="7764317"/>
        </a:xfrm>
        <a:prstGeom prst="round2SameRect">
          <a:avLst/>
        </a:prstGeom>
        <a:solidFill>
          <a:schemeClr val="lt1">
            <a:alpha val="90000"/>
            <a:hueOff val="0"/>
            <a:satOff val="0"/>
            <a:lumOff val="0"/>
            <a:alphaOff val="0"/>
          </a:schemeClr>
        </a:solidFill>
        <a:ln w="9525" cap="flat" cmpd="sng" algn="ctr">
          <a:solidFill>
            <a:schemeClr val="accent2">
              <a:alpha val="90000"/>
              <a:hueOff val="0"/>
              <a:satOff val="0"/>
              <a:lumOff val="0"/>
              <a:alphaOff val="-4000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pl-PL" sz="1600" b="1" kern="1200" dirty="0" smtClean="0"/>
            <a:t>KNF potwierdza zdolność </a:t>
          </a:r>
          <a:r>
            <a:rPr lang="pl-PL" sz="1600" b="1" kern="1200" dirty="0" smtClean="0"/>
            <a:t>kas </a:t>
          </a:r>
          <a:r>
            <a:rPr lang="pl-PL" sz="1600" b="1" kern="1200" dirty="0" smtClean="0"/>
            <a:t>do wniesienia składek nadzwyczajnych  </a:t>
          </a:r>
          <a:endParaRPr lang="pl-PL" sz="1600" b="1" kern="1200" dirty="0"/>
        </a:p>
      </dsp:txBody>
      <dsp:txXfrm rot="-5400000">
        <a:off x="615056" y="2817571"/>
        <a:ext cx="7731108" cy="6138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E73195-54F1-41E2-AE50-3305B8800287}">
      <dsp:nvSpPr>
        <dsp:cNvPr id="0" name=""/>
        <dsp:cNvSpPr/>
      </dsp:nvSpPr>
      <dsp:spPr>
        <a:xfrm>
          <a:off x="0" y="2916884"/>
          <a:ext cx="8441999" cy="1884753"/>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pl-PL" sz="6500" kern="1200" dirty="0"/>
        </a:p>
      </dsp:txBody>
      <dsp:txXfrm>
        <a:off x="0" y="2916884"/>
        <a:ext cx="8441999" cy="1884753"/>
      </dsp:txXfrm>
    </dsp:sp>
    <dsp:sp modelId="{99B04653-DDBC-4D67-A099-101048D0D8EB}">
      <dsp:nvSpPr>
        <dsp:cNvPr id="0" name=""/>
        <dsp:cNvSpPr/>
      </dsp:nvSpPr>
      <dsp:spPr>
        <a:xfrm>
          <a:off x="0" y="194069"/>
          <a:ext cx="8441999" cy="26272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14506E-9A43-4E0C-8CA8-1D85CEB8D994}">
      <dsp:nvSpPr>
        <dsp:cNvPr id="0" name=""/>
        <dsp:cNvSpPr/>
      </dsp:nvSpPr>
      <dsp:spPr>
        <a:xfrm>
          <a:off x="0" y="4792382"/>
          <a:ext cx="8441999" cy="4839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6AE20F-1644-439C-8A04-6B90B0CC4234}">
      <dsp:nvSpPr>
        <dsp:cNvPr id="0" name=""/>
        <dsp:cNvSpPr/>
      </dsp:nvSpPr>
      <dsp:spPr>
        <a:xfrm>
          <a:off x="202518" y="1510819"/>
          <a:ext cx="2556929" cy="122548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2000" rIns="0" bIns="72000" numCol="1" spcCol="1270" anchor="ctr" anchorCtr="0">
          <a:noAutofit/>
        </a:bodyPr>
        <a:lstStyle/>
        <a:p>
          <a:pPr lvl="0" algn="ctr" defTabSz="577850">
            <a:lnSpc>
              <a:spcPct val="90000"/>
            </a:lnSpc>
            <a:spcBef>
              <a:spcPct val="0"/>
            </a:spcBef>
            <a:spcAft>
              <a:spcPct val="35000"/>
            </a:spcAft>
          </a:pPr>
          <a:r>
            <a:rPr lang="pl-PL" sz="1300" b="1" kern="1200" dirty="0" smtClean="0">
              <a:solidFill>
                <a:schemeClr val="tx1"/>
              </a:solidFill>
            </a:rPr>
            <a:t>Fundusz udziela pomocy finansowej z uwzględnieniem przepisów </a:t>
          </a:r>
          <a:br>
            <a:rPr lang="pl-PL" sz="1300" b="1" kern="1200" dirty="0" smtClean="0">
              <a:solidFill>
                <a:schemeClr val="tx1"/>
              </a:solidFill>
            </a:rPr>
          </a:br>
          <a:r>
            <a:rPr lang="pl-PL" sz="1300" b="1" kern="1200" dirty="0" smtClean="0">
              <a:solidFill>
                <a:schemeClr val="tx1"/>
              </a:solidFill>
            </a:rPr>
            <a:t>o pomocy publicznej</a:t>
          </a:r>
          <a:endParaRPr lang="pl-PL" sz="1300" kern="1200" dirty="0">
            <a:solidFill>
              <a:schemeClr val="tx1"/>
            </a:solidFill>
          </a:endParaRPr>
        </a:p>
      </dsp:txBody>
      <dsp:txXfrm>
        <a:off x="815261" y="1510819"/>
        <a:ext cx="1331444" cy="1225485"/>
      </dsp:txXfrm>
    </dsp:sp>
    <dsp:sp modelId="{E182FEC5-901C-473A-8AE4-D9AB5D3BD034}">
      <dsp:nvSpPr>
        <dsp:cNvPr id="0" name=""/>
        <dsp:cNvSpPr/>
      </dsp:nvSpPr>
      <dsp:spPr>
        <a:xfrm>
          <a:off x="2267996" y="1510819"/>
          <a:ext cx="2735557" cy="122548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2000" rIns="0" bIns="72000" numCol="1" spcCol="1270" anchor="ctr" anchorCtr="0">
          <a:noAutofit/>
        </a:bodyPr>
        <a:lstStyle/>
        <a:p>
          <a:pPr lvl="0" algn="ctr" defTabSz="577850">
            <a:lnSpc>
              <a:spcPct val="90000"/>
            </a:lnSpc>
            <a:spcBef>
              <a:spcPct val="0"/>
            </a:spcBef>
            <a:spcAft>
              <a:spcPct val="35000"/>
            </a:spcAft>
          </a:pPr>
          <a:r>
            <a:rPr lang="pl-PL" sz="1300" b="1" kern="1200" dirty="0" smtClean="0">
              <a:solidFill>
                <a:schemeClr val="tx1"/>
              </a:solidFill>
            </a:rPr>
            <a:t>Decyzję w sprawie udzielenia pomocy finansowej podejmuje Zarząd po uprzednim uzyskaniu opinii Rady Funduszu</a:t>
          </a:r>
          <a:endParaRPr lang="pl-PL" sz="1300" kern="1200" dirty="0">
            <a:solidFill>
              <a:schemeClr val="tx1"/>
            </a:solidFill>
          </a:endParaRPr>
        </a:p>
      </dsp:txBody>
      <dsp:txXfrm>
        <a:off x="2880739" y="1510819"/>
        <a:ext cx="1510072" cy="12254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0B1E9-7870-46B0-B37D-EEA5700678E3}">
      <dsp:nvSpPr>
        <dsp:cNvPr id="0" name=""/>
        <dsp:cNvSpPr/>
      </dsp:nvSpPr>
      <dsp:spPr>
        <a:xfrm>
          <a:off x="424" y="155129"/>
          <a:ext cx="1656761" cy="994056"/>
        </a:xfrm>
        <a:prstGeom prst="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b="1" kern="1200" dirty="0" smtClean="0">
              <a:solidFill>
                <a:srgbClr val="002060"/>
              </a:solidFill>
            </a:rPr>
            <a:t>Pożyczka</a:t>
          </a:r>
          <a:endParaRPr lang="pl-PL" sz="1600" b="1" kern="1200" dirty="0">
            <a:solidFill>
              <a:srgbClr val="002060"/>
            </a:solidFill>
          </a:endParaRPr>
        </a:p>
      </dsp:txBody>
      <dsp:txXfrm>
        <a:off x="424" y="155129"/>
        <a:ext cx="1656761" cy="994056"/>
      </dsp:txXfrm>
    </dsp:sp>
    <dsp:sp modelId="{DD668ED5-F3DF-43FD-A1A4-727193DFE7D5}">
      <dsp:nvSpPr>
        <dsp:cNvPr id="0" name=""/>
        <dsp:cNvSpPr/>
      </dsp:nvSpPr>
      <dsp:spPr>
        <a:xfrm>
          <a:off x="1759507" y="164880"/>
          <a:ext cx="1656761" cy="994056"/>
        </a:xfrm>
        <a:prstGeom prst="rect">
          <a:avLst/>
        </a:prstGeom>
        <a:solidFill>
          <a:schemeClr val="accent1">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ct val="35000"/>
            </a:spcAft>
          </a:pPr>
          <a:r>
            <a:rPr lang="pl-PL" sz="1600" b="1" kern="1200" dirty="0" smtClean="0">
              <a:solidFill>
                <a:srgbClr val="002060"/>
              </a:solidFill>
            </a:rPr>
            <a:t>Gwarancja</a:t>
          </a:r>
          <a:endParaRPr lang="pl-PL" sz="1600" b="1" kern="1200" dirty="0">
            <a:solidFill>
              <a:srgbClr val="002060"/>
            </a:solidFill>
          </a:endParaRPr>
        </a:p>
      </dsp:txBody>
      <dsp:txXfrm>
        <a:off x="1759507" y="164880"/>
        <a:ext cx="1656761" cy="994056"/>
      </dsp:txXfrm>
    </dsp:sp>
    <dsp:sp modelId="{2D872565-035E-40FA-A67D-8FC028ED32A8}">
      <dsp:nvSpPr>
        <dsp:cNvPr id="0" name=""/>
        <dsp:cNvSpPr/>
      </dsp:nvSpPr>
      <dsp:spPr>
        <a:xfrm>
          <a:off x="911643" y="1314862"/>
          <a:ext cx="1656761" cy="99405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b="1" kern="1200" dirty="0" smtClean="0">
              <a:solidFill>
                <a:srgbClr val="002060"/>
              </a:solidFill>
            </a:rPr>
            <a:t>Poręczenie</a:t>
          </a:r>
          <a:endParaRPr lang="pl-PL" sz="1600" b="1" kern="1200" dirty="0">
            <a:solidFill>
              <a:srgbClr val="002060"/>
            </a:solidFill>
          </a:endParaRPr>
        </a:p>
      </dsp:txBody>
      <dsp:txXfrm>
        <a:off x="911643" y="1314862"/>
        <a:ext cx="1656761" cy="99405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8CD610-F70D-4B3B-A237-9C8DBA7B7A6E}">
      <dsp:nvSpPr>
        <dsp:cNvPr id="0" name=""/>
        <dsp:cNvSpPr/>
      </dsp:nvSpPr>
      <dsp:spPr>
        <a:xfrm>
          <a:off x="-4803043" y="-736137"/>
          <a:ext cx="5720746" cy="5720746"/>
        </a:xfrm>
        <a:prstGeom prst="blockArc">
          <a:avLst>
            <a:gd name="adj1" fmla="val 18900000"/>
            <a:gd name="adj2" fmla="val 2700000"/>
            <a:gd name="adj3" fmla="val 378"/>
          </a:avLst>
        </a:prstGeom>
        <a:noFill/>
        <a:ln w="25400" cap="flat" cmpd="sng" algn="ctr">
          <a:solidFill>
            <a:schemeClr val="accent2">
              <a:tint val="99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3A895C8-883F-48E9-9FCB-5BF6D9A59CE9}">
      <dsp:nvSpPr>
        <dsp:cNvPr id="0" name=""/>
        <dsp:cNvSpPr/>
      </dsp:nvSpPr>
      <dsp:spPr>
        <a:xfrm>
          <a:off x="590216" y="424847"/>
          <a:ext cx="7704611" cy="849694"/>
        </a:xfrm>
        <a:prstGeom prst="rect">
          <a:avLst/>
        </a:prstGeom>
        <a:gradFill rotWithShape="0">
          <a:gsLst>
            <a:gs pos="0">
              <a:schemeClr val="accent2">
                <a:shade val="80000"/>
                <a:hueOff val="0"/>
                <a:satOff val="0"/>
                <a:lumOff val="0"/>
                <a:alphaOff val="0"/>
                <a:shade val="51000"/>
                <a:satMod val="130000"/>
              </a:schemeClr>
            </a:gs>
            <a:gs pos="80000">
              <a:schemeClr val="accent2">
                <a:shade val="80000"/>
                <a:hueOff val="0"/>
                <a:satOff val="0"/>
                <a:lumOff val="0"/>
                <a:alphaOff val="0"/>
                <a:shade val="93000"/>
                <a:satMod val="130000"/>
              </a:schemeClr>
            </a:gs>
            <a:gs pos="100000">
              <a:schemeClr val="accent2">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74445" tIns="50800" rIns="50800" bIns="50800" numCol="1" spcCol="1270" anchor="ctr" anchorCtr="0">
          <a:noAutofit/>
        </a:bodyPr>
        <a:lstStyle/>
        <a:p>
          <a:pPr lvl="0" algn="l" defTabSz="889000">
            <a:lnSpc>
              <a:spcPct val="90000"/>
            </a:lnSpc>
            <a:spcBef>
              <a:spcPct val="0"/>
            </a:spcBef>
            <a:spcAft>
              <a:spcPct val="35000"/>
            </a:spcAft>
          </a:pPr>
          <a:r>
            <a:rPr lang="pl-PL" sz="2000" kern="1200" dirty="0" smtClean="0"/>
            <a:t>Przejęcie całkowite</a:t>
          </a:r>
          <a:endParaRPr lang="pl-PL" sz="1600" kern="1200" dirty="0"/>
        </a:p>
      </dsp:txBody>
      <dsp:txXfrm>
        <a:off x="590216" y="424847"/>
        <a:ext cx="7704611" cy="849694"/>
      </dsp:txXfrm>
    </dsp:sp>
    <dsp:sp modelId="{60916DCA-494B-456C-A325-59CD06555073}">
      <dsp:nvSpPr>
        <dsp:cNvPr id="0" name=""/>
        <dsp:cNvSpPr/>
      </dsp:nvSpPr>
      <dsp:spPr>
        <a:xfrm>
          <a:off x="59157" y="318635"/>
          <a:ext cx="1062118" cy="1062118"/>
        </a:xfrm>
        <a:prstGeom prst="ellipse">
          <a:avLst/>
        </a:prstGeom>
        <a:solidFill>
          <a:schemeClr val="lt1">
            <a:hueOff val="0"/>
            <a:satOff val="0"/>
            <a:lumOff val="0"/>
            <a:alphaOff val="0"/>
          </a:schemeClr>
        </a:soli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6006E093-EECB-41C7-A3F2-8BFBA3DD1A91}">
      <dsp:nvSpPr>
        <dsp:cNvPr id="0" name=""/>
        <dsp:cNvSpPr/>
      </dsp:nvSpPr>
      <dsp:spPr>
        <a:xfrm>
          <a:off x="899080" y="1699388"/>
          <a:ext cx="7395747" cy="849694"/>
        </a:xfrm>
        <a:prstGeom prst="rect">
          <a:avLst/>
        </a:prstGeom>
        <a:gradFill rotWithShape="0">
          <a:gsLst>
            <a:gs pos="0">
              <a:schemeClr val="accent2">
                <a:shade val="80000"/>
                <a:hueOff val="0"/>
                <a:satOff val="-14010"/>
                <a:lumOff val="15876"/>
                <a:alphaOff val="0"/>
                <a:shade val="51000"/>
                <a:satMod val="130000"/>
              </a:schemeClr>
            </a:gs>
            <a:gs pos="80000">
              <a:schemeClr val="accent2">
                <a:shade val="80000"/>
                <a:hueOff val="0"/>
                <a:satOff val="-14010"/>
                <a:lumOff val="15876"/>
                <a:alphaOff val="0"/>
                <a:shade val="93000"/>
                <a:satMod val="130000"/>
              </a:schemeClr>
            </a:gs>
            <a:gs pos="100000">
              <a:schemeClr val="accent2">
                <a:shade val="80000"/>
                <a:hueOff val="0"/>
                <a:satOff val="-14010"/>
                <a:lumOff val="15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74445" tIns="50800" rIns="50800" bIns="50800" numCol="1" spcCol="1270" anchor="ctr" anchorCtr="0">
          <a:noAutofit/>
        </a:bodyPr>
        <a:lstStyle/>
        <a:p>
          <a:pPr lvl="0" algn="l" defTabSz="889000">
            <a:lnSpc>
              <a:spcPct val="90000"/>
            </a:lnSpc>
            <a:spcBef>
              <a:spcPct val="0"/>
            </a:spcBef>
            <a:spcAft>
              <a:spcPct val="35000"/>
            </a:spcAft>
          </a:pPr>
          <a:r>
            <a:rPr lang="pl-PL" sz="2000" kern="1200" dirty="0" smtClean="0"/>
            <a:t>Przejęcie częściowe    </a:t>
          </a:r>
          <a:endParaRPr lang="pl-PL" sz="2000" kern="1200" dirty="0"/>
        </a:p>
      </dsp:txBody>
      <dsp:txXfrm>
        <a:off x="899080" y="1699388"/>
        <a:ext cx="7395747" cy="849694"/>
      </dsp:txXfrm>
    </dsp:sp>
    <dsp:sp modelId="{13668023-5F49-414B-8ED1-D64F005BA388}">
      <dsp:nvSpPr>
        <dsp:cNvPr id="0" name=""/>
        <dsp:cNvSpPr/>
      </dsp:nvSpPr>
      <dsp:spPr>
        <a:xfrm>
          <a:off x="368021" y="1593177"/>
          <a:ext cx="1062118" cy="1062118"/>
        </a:xfrm>
        <a:prstGeom prst="ellipse">
          <a:avLst/>
        </a:prstGeom>
        <a:solidFill>
          <a:schemeClr val="lt1">
            <a:hueOff val="0"/>
            <a:satOff val="0"/>
            <a:lumOff val="0"/>
            <a:alphaOff val="0"/>
          </a:schemeClr>
        </a:solidFill>
        <a:ln w="9525" cap="flat" cmpd="sng" algn="ctr">
          <a:solidFill>
            <a:schemeClr val="accent2">
              <a:shade val="80000"/>
              <a:hueOff val="0"/>
              <a:satOff val="-14010"/>
              <a:lumOff val="15876"/>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F6C8795A-A009-482D-BE2F-B03EA80B9D86}">
      <dsp:nvSpPr>
        <dsp:cNvPr id="0" name=""/>
        <dsp:cNvSpPr/>
      </dsp:nvSpPr>
      <dsp:spPr>
        <a:xfrm>
          <a:off x="590216" y="2973930"/>
          <a:ext cx="7704611" cy="849694"/>
        </a:xfrm>
        <a:prstGeom prst="rect">
          <a:avLst/>
        </a:prstGeom>
        <a:gradFill rotWithShape="0">
          <a:gsLst>
            <a:gs pos="0">
              <a:schemeClr val="accent2">
                <a:shade val="80000"/>
                <a:hueOff val="0"/>
                <a:satOff val="-28019"/>
                <a:lumOff val="31752"/>
                <a:alphaOff val="0"/>
                <a:shade val="51000"/>
                <a:satMod val="130000"/>
              </a:schemeClr>
            </a:gs>
            <a:gs pos="80000">
              <a:schemeClr val="accent2">
                <a:shade val="80000"/>
                <a:hueOff val="0"/>
                <a:satOff val="-28019"/>
                <a:lumOff val="31752"/>
                <a:alphaOff val="0"/>
                <a:shade val="93000"/>
                <a:satMod val="130000"/>
              </a:schemeClr>
            </a:gs>
            <a:gs pos="100000">
              <a:schemeClr val="accent2">
                <a:shade val="80000"/>
                <a:hueOff val="0"/>
                <a:satOff val="-28019"/>
                <a:lumOff val="31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74445" tIns="50800" rIns="50800" bIns="50800" numCol="1" spcCol="1270" anchor="ctr" anchorCtr="0">
          <a:noAutofit/>
        </a:bodyPr>
        <a:lstStyle/>
        <a:p>
          <a:pPr lvl="0" algn="l" defTabSz="889000">
            <a:lnSpc>
              <a:spcPct val="90000"/>
            </a:lnSpc>
            <a:spcBef>
              <a:spcPct val="0"/>
            </a:spcBef>
            <a:spcAft>
              <a:spcPct val="35000"/>
            </a:spcAft>
          </a:pPr>
          <a:r>
            <a:rPr lang="pl-PL" sz="2000" kern="1200" dirty="0" smtClean="0"/>
            <a:t>Likwidacja</a:t>
          </a:r>
          <a:endParaRPr lang="pl-PL" sz="2000" kern="1200" dirty="0"/>
        </a:p>
      </dsp:txBody>
      <dsp:txXfrm>
        <a:off x="590216" y="2973930"/>
        <a:ext cx="7704611" cy="849694"/>
      </dsp:txXfrm>
    </dsp:sp>
    <dsp:sp modelId="{7147CF8C-9F34-4882-B9AD-0140A0DD1E80}">
      <dsp:nvSpPr>
        <dsp:cNvPr id="0" name=""/>
        <dsp:cNvSpPr/>
      </dsp:nvSpPr>
      <dsp:spPr>
        <a:xfrm>
          <a:off x="59157" y="2867718"/>
          <a:ext cx="1062118" cy="1062118"/>
        </a:xfrm>
        <a:prstGeom prst="ellipse">
          <a:avLst/>
        </a:prstGeom>
        <a:solidFill>
          <a:schemeClr val="lt1">
            <a:hueOff val="0"/>
            <a:satOff val="0"/>
            <a:lumOff val="0"/>
            <a:alphaOff val="0"/>
          </a:schemeClr>
        </a:solidFill>
        <a:ln w="9525" cap="flat" cmpd="sng" algn="ctr">
          <a:solidFill>
            <a:schemeClr val="accent2">
              <a:shade val="80000"/>
              <a:hueOff val="0"/>
              <a:satOff val="-28019"/>
              <a:lumOff val="31752"/>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E73195-54F1-41E2-AE50-3305B8800287}">
      <dsp:nvSpPr>
        <dsp:cNvPr id="0" name=""/>
        <dsp:cNvSpPr/>
      </dsp:nvSpPr>
      <dsp:spPr>
        <a:xfrm>
          <a:off x="0" y="2916884"/>
          <a:ext cx="8441999" cy="1884753"/>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endParaRPr lang="pl-PL" sz="4800" kern="1200" dirty="0" smtClean="0"/>
        </a:p>
        <a:p>
          <a:pPr lvl="0" algn="ctr" defTabSz="2133600">
            <a:lnSpc>
              <a:spcPct val="90000"/>
            </a:lnSpc>
            <a:spcBef>
              <a:spcPct val="0"/>
            </a:spcBef>
            <a:spcAft>
              <a:spcPct val="35000"/>
            </a:spcAft>
          </a:pPr>
          <a:endParaRPr lang="pl-PL" sz="4800" kern="1200" dirty="0"/>
        </a:p>
      </dsp:txBody>
      <dsp:txXfrm>
        <a:off x="0" y="2916884"/>
        <a:ext cx="8441999" cy="1884753"/>
      </dsp:txXfrm>
    </dsp:sp>
    <dsp:sp modelId="{99B04653-DDBC-4D67-A099-101048D0D8EB}">
      <dsp:nvSpPr>
        <dsp:cNvPr id="0" name=""/>
        <dsp:cNvSpPr/>
      </dsp:nvSpPr>
      <dsp:spPr>
        <a:xfrm>
          <a:off x="0" y="194069"/>
          <a:ext cx="8441999" cy="26272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14506E-9A43-4E0C-8CA8-1D85CEB8D994}">
      <dsp:nvSpPr>
        <dsp:cNvPr id="0" name=""/>
        <dsp:cNvSpPr/>
      </dsp:nvSpPr>
      <dsp:spPr>
        <a:xfrm>
          <a:off x="0" y="4792382"/>
          <a:ext cx="8441999" cy="4839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6AE20F-1644-439C-8A04-6B90B0CC4234}">
      <dsp:nvSpPr>
        <dsp:cNvPr id="0" name=""/>
        <dsp:cNvSpPr/>
      </dsp:nvSpPr>
      <dsp:spPr>
        <a:xfrm>
          <a:off x="202518" y="1562742"/>
          <a:ext cx="2556929" cy="112164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2000" rIns="0" bIns="72000" numCol="1" spcCol="1270" anchor="ctr" anchorCtr="0">
          <a:noAutofit/>
        </a:bodyPr>
        <a:lstStyle/>
        <a:p>
          <a:pPr lvl="0" algn="ctr" defTabSz="577850">
            <a:lnSpc>
              <a:spcPct val="90000"/>
            </a:lnSpc>
            <a:spcBef>
              <a:spcPct val="0"/>
            </a:spcBef>
            <a:spcAft>
              <a:spcPct val="35000"/>
            </a:spcAft>
          </a:pPr>
          <a:r>
            <a:rPr lang="pl-PL" sz="1300" b="1" kern="1200" dirty="0" smtClean="0">
              <a:solidFill>
                <a:schemeClr val="tx1"/>
              </a:solidFill>
            </a:rPr>
            <a:t>Fundusz udziela wsparcia z uwzględnieniem przepisów </a:t>
          </a:r>
          <a:br>
            <a:rPr lang="pl-PL" sz="1300" b="1" kern="1200" dirty="0" smtClean="0">
              <a:solidFill>
                <a:schemeClr val="tx1"/>
              </a:solidFill>
            </a:rPr>
          </a:br>
          <a:r>
            <a:rPr lang="pl-PL" sz="1300" b="1" kern="1200" dirty="0" smtClean="0">
              <a:solidFill>
                <a:schemeClr val="tx1"/>
              </a:solidFill>
            </a:rPr>
            <a:t>o pomocy publicznej</a:t>
          </a:r>
          <a:endParaRPr lang="pl-PL" sz="1300" kern="1200" dirty="0">
            <a:solidFill>
              <a:schemeClr val="tx1"/>
            </a:solidFill>
          </a:endParaRPr>
        </a:p>
      </dsp:txBody>
      <dsp:txXfrm>
        <a:off x="763338" y="1562742"/>
        <a:ext cx="1435289" cy="1121640"/>
      </dsp:txXfrm>
    </dsp:sp>
    <dsp:sp modelId="{E182FEC5-901C-473A-8AE4-D9AB5D3BD034}">
      <dsp:nvSpPr>
        <dsp:cNvPr id="0" name=""/>
        <dsp:cNvSpPr/>
      </dsp:nvSpPr>
      <dsp:spPr>
        <a:xfrm>
          <a:off x="2436467" y="1530518"/>
          <a:ext cx="2735557" cy="112903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2000" rIns="0" bIns="72000" numCol="1" spcCol="1270" anchor="ctr" anchorCtr="0">
          <a:noAutofit/>
        </a:bodyPr>
        <a:lstStyle/>
        <a:p>
          <a:pPr lvl="0" algn="ctr" defTabSz="577850">
            <a:lnSpc>
              <a:spcPct val="90000"/>
            </a:lnSpc>
            <a:spcBef>
              <a:spcPct val="0"/>
            </a:spcBef>
            <a:spcAft>
              <a:spcPct val="35000"/>
            </a:spcAft>
          </a:pPr>
          <a:r>
            <a:rPr lang="pl-PL" sz="1300" b="1" kern="1200" dirty="0" smtClean="0">
              <a:solidFill>
                <a:schemeClr val="tx1"/>
              </a:solidFill>
            </a:rPr>
            <a:t>Decyzję w sprawie udzielenia wsparcia podejmuje Zarząd po uprzednim uzyskaniu opinii Rady Funduszu</a:t>
          </a:r>
          <a:endParaRPr lang="pl-PL" sz="1300" kern="1200" dirty="0">
            <a:solidFill>
              <a:schemeClr val="tx1"/>
            </a:solidFill>
          </a:endParaRPr>
        </a:p>
      </dsp:txBody>
      <dsp:txXfrm>
        <a:off x="3000984" y="1530518"/>
        <a:ext cx="1606524" cy="112903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0B1E9-7870-46B0-B37D-EEA5700678E3}">
      <dsp:nvSpPr>
        <dsp:cNvPr id="0" name=""/>
        <dsp:cNvSpPr/>
      </dsp:nvSpPr>
      <dsp:spPr>
        <a:xfrm>
          <a:off x="424" y="155129"/>
          <a:ext cx="1656761" cy="994056"/>
        </a:xfrm>
        <a:prstGeom prst="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b="1" kern="1200" dirty="0" smtClean="0">
              <a:solidFill>
                <a:srgbClr val="002060"/>
              </a:solidFill>
            </a:rPr>
            <a:t>Gwarancja pokrycia strat</a:t>
          </a:r>
          <a:endParaRPr lang="pl-PL" sz="1600" b="1" kern="1200" dirty="0">
            <a:solidFill>
              <a:srgbClr val="002060"/>
            </a:solidFill>
          </a:endParaRPr>
        </a:p>
      </dsp:txBody>
      <dsp:txXfrm>
        <a:off x="424" y="155129"/>
        <a:ext cx="1656761" cy="994056"/>
      </dsp:txXfrm>
    </dsp:sp>
    <dsp:sp modelId="{7435DF95-EDE5-4BB3-A80E-44AF87CEE666}">
      <dsp:nvSpPr>
        <dsp:cNvPr id="0" name=""/>
        <dsp:cNvSpPr/>
      </dsp:nvSpPr>
      <dsp:spPr>
        <a:xfrm>
          <a:off x="1822862" y="155129"/>
          <a:ext cx="1656761" cy="994056"/>
        </a:xfrm>
        <a:prstGeom prst="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b="1" kern="1200" dirty="0" smtClean="0">
              <a:solidFill>
                <a:srgbClr val="002060"/>
              </a:solidFill>
            </a:rPr>
            <a:t>Dotacja</a:t>
          </a:r>
          <a:endParaRPr lang="pl-PL" sz="1600" b="1" kern="1200" dirty="0">
            <a:solidFill>
              <a:srgbClr val="002060"/>
            </a:solidFill>
          </a:endParaRPr>
        </a:p>
      </dsp:txBody>
      <dsp:txXfrm>
        <a:off x="1822862" y="155129"/>
        <a:ext cx="1656761" cy="994056"/>
      </dsp:txXfrm>
    </dsp:sp>
    <dsp:sp modelId="{DD668ED5-F3DF-43FD-A1A4-727193DFE7D5}">
      <dsp:nvSpPr>
        <dsp:cNvPr id="0" name=""/>
        <dsp:cNvSpPr/>
      </dsp:nvSpPr>
      <dsp:spPr>
        <a:xfrm>
          <a:off x="424" y="1314862"/>
          <a:ext cx="1656761" cy="994056"/>
        </a:xfrm>
        <a:prstGeom prst="rect">
          <a:avLst/>
        </a:prstGeom>
        <a:solidFill>
          <a:schemeClr val="accent1">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ct val="35000"/>
            </a:spcAft>
          </a:pPr>
          <a:r>
            <a:rPr lang="pl-PL" sz="1600" b="1" kern="1200" dirty="0" smtClean="0">
              <a:solidFill>
                <a:srgbClr val="002060"/>
              </a:solidFill>
            </a:rPr>
            <a:t>Pożyczka,</a:t>
          </a:r>
        </a:p>
        <a:p>
          <a:pPr lvl="0" algn="ctr" defTabSz="711200">
            <a:lnSpc>
              <a:spcPct val="100000"/>
            </a:lnSpc>
            <a:spcBef>
              <a:spcPct val="0"/>
            </a:spcBef>
            <a:spcAft>
              <a:spcPct val="35000"/>
            </a:spcAft>
          </a:pPr>
          <a:r>
            <a:rPr lang="pl-PL" sz="1600" b="1" kern="1200" dirty="0" smtClean="0">
              <a:solidFill>
                <a:srgbClr val="002060"/>
              </a:solidFill>
            </a:rPr>
            <a:t>Gwarancja</a:t>
          </a:r>
          <a:endParaRPr lang="pl-PL" sz="1600" b="1" kern="1200" dirty="0">
            <a:solidFill>
              <a:srgbClr val="002060"/>
            </a:solidFill>
          </a:endParaRPr>
        </a:p>
      </dsp:txBody>
      <dsp:txXfrm>
        <a:off x="424" y="1314862"/>
        <a:ext cx="1656761" cy="994056"/>
      </dsp:txXfrm>
    </dsp:sp>
    <dsp:sp modelId="{2D872565-035E-40FA-A67D-8FC028ED32A8}">
      <dsp:nvSpPr>
        <dsp:cNvPr id="0" name=""/>
        <dsp:cNvSpPr/>
      </dsp:nvSpPr>
      <dsp:spPr>
        <a:xfrm>
          <a:off x="1822862" y="1314862"/>
          <a:ext cx="1656761" cy="99405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b="1" kern="1200" dirty="0" smtClean="0">
              <a:solidFill>
                <a:srgbClr val="002060"/>
              </a:solidFill>
            </a:rPr>
            <a:t>Objęcie akcji</a:t>
          </a:r>
        </a:p>
        <a:p>
          <a:pPr lvl="0" algn="ctr" defTabSz="711200">
            <a:lnSpc>
              <a:spcPct val="90000"/>
            </a:lnSpc>
            <a:spcBef>
              <a:spcPct val="0"/>
            </a:spcBef>
            <a:spcAft>
              <a:spcPct val="35000"/>
            </a:spcAft>
          </a:pPr>
          <a:r>
            <a:rPr lang="pl-PL" sz="1600" b="1" kern="1200" dirty="0" smtClean="0">
              <a:solidFill>
                <a:srgbClr val="002060"/>
              </a:solidFill>
            </a:rPr>
            <a:t>banku</a:t>
          </a:r>
        </a:p>
        <a:p>
          <a:pPr lvl="0" algn="ctr" defTabSz="711200">
            <a:lnSpc>
              <a:spcPct val="90000"/>
            </a:lnSpc>
            <a:spcBef>
              <a:spcPct val="0"/>
            </a:spcBef>
            <a:spcAft>
              <a:spcPct val="35000"/>
            </a:spcAft>
          </a:pPr>
          <a:r>
            <a:rPr lang="pl-PL" sz="1600" b="1" kern="1200" dirty="0" smtClean="0">
              <a:solidFill>
                <a:srgbClr val="002060"/>
              </a:solidFill>
            </a:rPr>
            <a:t>przejmującego</a:t>
          </a:r>
          <a:endParaRPr lang="pl-PL" sz="1600" b="1" kern="1200" dirty="0">
            <a:solidFill>
              <a:srgbClr val="002060"/>
            </a:solidFill>
          </a:endParaRPr>
        </a:p>
      </dsp:txBody>
      <dsp:txXfrm>
        <a:off x="1822862" y="1314862"/>
        <a:ext cx="1656761" cy="994056"/>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4" y="6"/>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90" tIns="45349" rIns="90690" bIns="45349" numCol="1" anchor="t" anchorCtr="0" compatLnSpc="1">
            <a:prstTxWarp prst="textNoShape">
              <a:avLst/>
            </a:prstTxWarp>
          </a:bodyPr>
          <a:lstStyle>
            <a:lvl1pPr defTabSz="907500" eaLnBrk="0" hangingPunct="0">
              <a:defRPr sz="1100">
                <a:latin typeface="Arial" charset="0"/>
              </a:defRPr>
            </a:lvl1pPr>
          </a:lstStyle>
          <a:p>
            <a:pPr>
              <a:defRPr/>
            </a:pPr>
            <a:endParaRPr lang="pl-PL"/>
          </a:p>
        </p:txBody>
      </p:sp>
      <p:sp>
        <p:nvSpPr>
          <p:cNvPr id="60419" name="Rectangle 3"/>
          <p:cNvSpPr>
            <a:spLocks noGrp="1" noChangeArrowheads="1"/>
          </p:cNvSpPr>
          <p:nvPr>
            <p:ph type="dt" sz="quarter" idx="1"/>
          </p:nvPr>
        </p:nvSpPr>
        <p:spPr bwMode="auto">
          <a:xfrm>
            <a:off x="3814763" y="6"/>
            <a:ext cx="291941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90" tIns="45349" rIns="90690" bIns="45349" numCol="1" anchor="t" anchorCtr="0" compatLnSpc="1">
            <a:prstTxWarp prst="textNoShape">
              <a:avLst/>
            </a:prstTxWarp>
          </a:bodyPr>
          <a:lstStyle>
            <a:lvl1pPr algn="r" defTabSz="907500" eaLnBrk="0" hangingPunct="0">
              <a:defRPr sz="1100">
                <a:latin typeface="Arial" charset="0"/>
              </a:defRPr>
            </a:lvl1pPr>
          </a:lstStyle>
          <a:p>
            <a:pPr>
              <a:defRPr/>
            </a:pPr>
            <a:fld id="{965D815A-5934-4625-931F-53D91D0DD716}" type="datetimeFigureOut">
              <a:rPr lang="pl-PL"/>
              <a:pPr>
                <a:defRPr/>
              </a:pPr>
              <a:t>2016-12-28</a:t>
            </a:fld>
            <a:endParaRPr lang="pl-PL"/>
          </a:p>
        </p:txBody>
      </p:sp>
      <p:sp>
        <p:nvSpPr>
          <p:cNvPr id="60420" name="Rectangle 4"/>
          <p:cNvSpPr>
            <a:spLocks noGrp="1" noChangeArrowheads="1"/>
          </p:cNvSpPr>
          <p:nvPr>
            <p:ph type="ftr" sz="quarter" idx="2"/>
          </p:nvPr>
        </p:nvSpPr>
        <p:spPr bwMode="auto">
          <a:xfrm>
            <a:off x="4" y="9371014"/>
            <a:ext cx="2919413" cy="493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90" tIns="45349" rIns="90690" bIns="45349" numCol="1" anchor="b" anchorCtr="0" compatLnSpc="1">
            <a:prstTxWarp prst="textNoShape">
              <a:avLst/>
            </a:prstTxWarp>
          </a:bodyPr>
          <a:lstStyle>
            <a:lvl1pPr defTabSz="907500" eaLnBrk="0" hangingPunct="0">
              <a:defRPr sz="1100">
                <a:latin typeface="Arial" charset="0"/>
              </a:defRPr>
            </a:lvl1pPr>
          </a:lstStyle>
          <a:p>
            <a:pPr>
              <a:defRPr/>
            </a:pPr>
            <a:endParaRPr lang="pl-PL"/>
          </a:p>
        </p:txBody>
      </p:sp>
      <p:sp>
        <p:nvSpPr>
          <p:cNvPr id="60421" name="Rectangle 5"/>
          <p:cNvSpPr>
            <a:spLocks noGrp="1" noChangeArrowheads="1"/>
          </p:cNvSpPr>
          <p:nvPr>
            <p:ph type="sldNum" sz="quarter" idx="3"/>
          </p:nvPr>
        </p:nvSpPr>
        <p:spPr bwMode="auto">
          <a:xfrm>
            <a:off x="3814763" y="9371014"/>
            <a:ext cx="2919412" cy="493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90" tIns="45349" rIns="90690" bIns="45349" numCol="1" anchor="b" anchorCtr="0" compatLnSpc="1">
            <a:prstTxWarp prst="textNoShape">
              <a:avLst/>
            </a:prstTxWarp>
          </a:bodyPr>
          <a:lstStyle>
            <a:lvl1pPr algn="r" defTabSz="907500" eaLnBrk="0" hangingPunct="0">
              <a:defRPr sz="1100">
                <a:latin typeface="Arial" charset="0"/>
              </a:defRPr>
            </a:lvl1pPr>
          </a:lstStyle>
          <a:p>
            <a:pPr>
              <a:defRPr/>
            </a:pPr>
            <a:fld id="{FB18FB61-69CC-4C28-B797-DED857E33F68}" type="slidenum">
              <a:rPr lang="pl-PL"/>
              <a:pPr>
                <a:defRPr/>
              </a:pPr>
              <a:t>‹#›</a:t>
            </a:fld>
            <a:endParaRPr lang="pl-PL"/>
          </a:p>
        </p:txBody>
      </p:sp>
    </p:spTree>
    <p:extLst>
      <p:ext uri="{BB962C8B-B14F-4D97-AF65-F5344CB8AC3E}">
        <p14:creationId xmlns:p14="http://schemas.microsoft.com/office/powerpoint/2010/main" val="40102964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bwMode="auto">
          <a:xfrm>
            <a:off x="4" y="6"/>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90" tIns="45349" rIns="90690" bIns="45349" numCol="1" anchor="t" anchorCtr="0" compatLnSpc="1">
            <a:prstTxWarp prst="textNoShape">
              <a:avLst/>
            </a:prstTxWarp>
          </a:bodyPr>
          <a:lstStyle>
            <a:lvl1pPr defTabSz="907500">
              <a:defRPr sz="1100">
                <a:latin typeface="Arial" charset="0"/>
              </a:defRPr>
            </a:lvl1pPr>
          </a:lstStyle>
          <a:p>
            <a:pPr>
              <a:defRPr/>
            </a:pPr>
            <a:endParaRPr lang="pl-PL"/>
          </a:p>
        </p:txBody>
      </p:sp>
      <p:sp>
        <p:nvSpPr>
          <p:cNvPr id="3" name="Symbol zastępczy daty 2"/>
          <p:cNvSpPr>
            <a:spLocks noGrp="1"/>
          </p:cNvSpPr>
          <p:nvPr>
            <p:ph type="dt" idx="1"/>
          </p:nvPr>
        </p:nvSpPr>
        <p:spPr bwMode="auto">
          <a:xfrm>
            <a:off x="3814763" y="6"/>
            <a:ext cx="291941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90" tIns="45349" rIns="90690" bIns="45349" numCol="1" anchor="t" anchorCtr="0" compatLnSpc="1">
            <a:prstTxWarp prst="textNoShape">
              <a:avLst/>
            </a:prstTxWarp>
          </a:bodyPr>
          <a:lstStyle>
            <a:lvl1pPr algn="r" defTabSz="907500">
              <a:defRPr sz="1100">
                <a:latin typeface="Arial" charset="0"/>
              </a:defRPr>
            </a:lvl1pPr>
          </a:lstStyle>
          <a:p>
            <a:pPr>
              <a:defRPr/>
            </a:pPr>
            <a:fld id="{F6E0F408-4812-4740-8807-F1927BAE7841}" type="datetimeFigureOut">
              <a:rPr lang="pl-PL"/>
              <a:pPr>
                <a:defRPr/>
              </a:pPr>
              <a:t>2016-12-28</a:t>
            </a:fld>
            <a:endParaRPr lang="pl-PL"/>
          </a:p>
        </p:txBody>
      </p:sp>
      <p:sp>
        <p:nvSpPr>
          <p:cNvPr id="4" name="Symbol zastępczy obrazu slajdu 3"/>
          <p:cNvSpPr>
            <a:spLocks noGrp="1" noRot="1" noChangeAspect="1"/>
          </p:cNvSpPr>
          <p:nvPr>
            <p:ph type="sldImg" idx="2"/>
          </p:nvPr>
        </p:nvSpPr>
        <p:spPr>
          <a:xfrm>
            <a:off x="901700" y="739775"/>
            <a:ext cx="4933950" cy="3700463"/>
          </a:xfrm>
          <a:prstGeom prst="rect">
            <a:avLst/>
          </a:prstGeom>
          <a:noFill/>
          <a:ln w="12700">
            <a:solidFill>
              <a:prstClr val="black"/>
            </a:solidFill>
          </a:ln>
        </p:spPr>
        <p:txBody>
          <a:bodyPr vert="horz" lIns="87558" tIns="43779" rIns="87558" bIns="43779" rtlCol="0" anchor="ctr"/>
          <a:lstStyle/>
          <a:p>
            <a:pPr lvl="0"/>
            <a:endParaRPr lang="pl-PL" noProof="0" smtClean="0"/>
          </a:p>
        </p:txBody>
      </p:sp>
      <p:sp>
        <p:nvSpPr>
          <p:cNvPr id="5" name="Symbol zastępczy notatek 4"/>
          <p:cNvSpPr>
            <a:spLocks noGrp="1"/>
          </p:cNvSpPr>
          <p:nvPr>
            <p:ph type="body" sz="quarter" idx="3"/>
          </p:nvPr>
        </p:nvSpPr>
        <p:spPr bwMode="auto">
          <a:xfrm>
            <a:off x="673100" y="4687890"/>
            <a:ext cx="5389563" cy="443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90" tIns="45349" rIns="90690" bIns="45349"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6" name="Symbol zastępczy stopki 5"/>
          <p:cNvSpPr>
            <a:spLocks noGrp="1"/>
          </p:cNvSpPr>
          <p:nvPr>
            <p:ph type="ftr" sz="quarter" idx="4"/>
          </p:nvPr>
        </p:nvSpPr>
        <p:spPr bwMode="auto">
          <a:xfrm>
            <a:off x="4" y="9371014"/>
            <a:ext cx="2919413" cy="493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90" tIns="45349" rIns="90690" bIns="45349" numCol="1" anchor="b" anchorCtr="0" compatLnSpc="1">
            <a:prstTxWarp prst="textNoShape">
              <a:avLst/>
            </a:prstTxWarp>
          </a:bodyPr>
          <a:lstStyle>
            <a:lvl1pPr defTabSz="907500">
              <a:defRPr sz="1100">
                <a:latin typeface="Arial" charset="0"/>
              </a:defRPr>
            </a:lvl1pPr>
          </a:lstStyle>
          <a:p>
            <a:pPr>
              <a:defRPr/>
            </a:pPr>
            <a:endParaRPr lang="pl-PL"/>
          </a:p>
        </p:txBody>
      </p:sp>
      <p:sp>
        <p:nvSpPr>
          <p:cNvPr id="7" name="Symbol zastępczy numeru slajdu 6"/>
          <p:cNvSpPr>
            <a:spLocks noGrp="1"/>
          </p:cNvSpPr>
          <p:nvPr>
            <p:ph type="sldNum" sz="quarter" idx="5"/>
          </p:nvPr>
        </p:nvSpPr>
        <p:spPr bwMode="auto">
          <a:xfrm>
            <a:off x="3814763" y="9371014"/>
            <a:ext cx="2919412" cy="493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90" tIns="45349" rIns="90690" bIns="45349" numCol="1" anchor="b" anchorCtr="0" compatLnSpc="1">
            <a:prstTxWarp prst="textNoShape">
              <a:avLst/>
            </a:prstTxWarp>
          </a:bodyPr>
          <a:lstStyle>
            <a:lvl1pPr algn="r" defTabSz="907500">
              <a:defRPr sz="1100">
                <a:latin typeface="Arial" charset="0"/>
              </a:defRPr>
            </a:lvl1pPr>
          </a:lstStyle>
          <a:p>
            <a:pPr>
              <a:defRPr/>
            </a:pPr>
            <a:fld id="{6F91F26F-4097-4F11-91E9-7816553C075C}" type="slidenum">
              <a:rPr lang="pl-PL"/>
              <a:pPr>
                <a:defRPr/>
              </a:pPr>
              <a:t>‹#›</a:t>
            </a:fld>
            <a:endParaRPr lang="pl-PL"/>
          </a:p>
        </p:txBody>
      </p:sp>
    </p:spTree>
    <p:extLst>
      <p:ext uri="{BB962C8B-B14F-4D97-AF65-F5344CB8AC3E}">
        <p14:creationId xmlns:p14="http://schemas.microsoft.com/office/powerpoint/2010/main" val="33834103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Symbol zastępczy notatek 2"/>
          <p:cNvSpPr>
            <a:spLocks noGrp="1"/>
          </p:cNvSpPr>
          <p:nvPr>
            <p:ph type="body" idx="1"/>
          </p:nvPr>
        </p:nvSpPr>
        <p:spPr>
          <a:noFill/>
        </p:spPr>
        <p:txBody>
          <a:bodyPr/>
          <a:lstStyle/>
          <a:p>
            <a:endParaRPr lang="pl-PL" smtClean="0"/>
          </a:p>
        </p:txBody>
      </p:sp>
      <p:sp>
        <p:nvSpPr>
          <p:cNvPr id="25604" name="Symbol zastępczy numeru slajdu 3"/>
          <p:cNvSpPr>
            <a:spLocks noGrp="1"/>
          </p:cNvSpPr>
          <p:nvPr>
            <p:ph type="sldNum" sz="quarter" idx="5"/>
          </p:nvPr>
        </p:nvSpPr>
        <p:spPr>
          <a:noFill/>
        </p:spPr>
        <p:txBody>
          <a:bodyPr/>
          <a:lstStyle>
            <a:lvl1pPr defTabSz="906314" eaLnBrk="0" hangingPunct="0">
              <a:defRPr>
                <a:solidFill>
                  <a:schemeClr val="tx1"/>
                </a:solidFill>
                <a:latin typeface="Arial" charset="0"/>
              </a:defRPr>
            </a:lvl1pPr>
            <a:lvl2pPr marL="742828" indent="-285703" defTabSz="906314" eaLnBrk="0" hangingPunct="0">
              <a:defRPr>
                <a:solidFill>
                  <a:schemeClr val="tx1"/>
                </a:solidFill>
                <a:latin typeface="Arial" charset="0"/>
              </a:defRPr>
            </a:lvl2pPr>
            <a:lvl3pPr marL="1142813" indent="-228563" defTabSz="906314" eaLnBrk="0" hangingPunct="0">
              <a:defRPr>
                <a:solidFill>
                  <a:schemeClr val="tx1"/>
                </a:solidFill>
                <a:latin typeface="Arial" charset="0"/>
              </a:defRPr>
            </a:lvl3pPr>
            <a:lvl4pPr marL="1599938" indent="-228563" defTabSz="906314" eaLnBrk="0" hangingPunct="0">
              <a:defRPr>
                <a:solidFill>
                  <a:schemeClr val="tx1"/>
                </a:solidFill>
                <a:latin typeface="Arial" charset="0"/>
              </a:defRPr>
            </a:lvl4pPr>
            <a:lvl5pPr marL="2057062" indent="-228563" defTabSz="906314" eaLnBrk="0" hangingPunct="0">
              <a:defRPr>
                <a:solidFill>
                  <a:schemeClr val="tx1"/>
                </a:solidFill>
                <a:latin typeface="Arial" charset="0"/>
              </a:defRPr>
            </a:lvl5pPr>
            <a:lvl6pPr marL="2514187" indent="-228563" defTabSz="906314" eaLnBrk="0" fontAlgn="base" hangingPunct="0">
              <a:spcBef>
                <a:spcPct val="0"/>
              </a:spcBef>
              <a:spcAft>
                <a:spcPct val="0"/>
              </a:spcAft>
              <a:defRPr>
                <a:solidFill>
                  <a:schemeClr val="tx1"/>
                </a:solidFill>
                <a:latin typeface="Arial" charset="0"/>
              </a:defRPr>
            </a:lvl6pPr>
            <a:lvl7pPr marL="2971313" indent="-228563" defTabSz="906314" eaLnBrk="0" fontAlgn="base" hangingPunct="0">
              <a:spcBef>
                <a:spcPct val="0"/>
              </a:spcBef>
              <a:spcAft>
                <a:spcPct val="0"/>
              </a:spcAft>
              <a:defRPr>
                <a:solidFill>
                  <a:schemeClr val="tx1"/>
                </a:solidFill>
                <a:latin typeface="Arial" charset="0"/>
              </a:defRPr>
            </a:lvl7pPr>
            <a:lvl8pPr marL="3428438" indent="-228563" defTabSz="906314" eaLnBrk="0" fontAlgn="base" hangingPunct="0">
              <a:spcBef>
                <a:spcPct val="0"/>
              </a:spcBef>
              <a:spcAft>
                <a:spcPct val="0"/>
              </a:spcAft>
              <a:defRPr>
                <a:solidFill>
                  <a:schemeClr val="tx1"/>
                </a:solidFill>
                <a:latin typeface="Arial" charset="0"/>
              </a:defRPr>
            </a:lvl8pPr>
            <a:lvl9pPr marL="3885563" indent="-228563" defTabSz="906314" eaLnBrk="0" fontAlgn="base" hangingPunct="0">
              <a:spcBef>
                <a:spcPct val="0"/>
              </a:spcBef>
              <a:spcAft>
                <a:spcPct val="0"/>
              </a:spcAft>
              <a:defRPr>
                <a:solidFill>
                  <a:schemeClr val="tx1"/>
                </a:solidFill>
                <a:latin typeface="Arial" charset="0"/>
              </a:defRPr>
            </a:lvl9pPr>
          </a:lstStyle>
          <a:p>
            <a:pPr eaLnBrk="1" hangingPunct="1"/>
            <a:fld id="{1218F364-709F-4224-A9F4-5442B1E50946}" type="slidenum">
              <a:rPr lang="pl-PL" smtClean="0"/>
              <a:pPr eaLnBrk="1" hangingPunct="1"/>
              <a:t>1</a:t>
            </a:fld>
            <a:endParaRPr lang="pl-P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ymbol zastępczy obrazu slajdu 1"/>
          <p:cNvSpPr>
            <a:spLocks noGrp="1" noRot="1" noChangeAspect="1" noTextEdit="1"/>
          </p:cNvSpPr>
          <p:nvPr>
            <p:ph type="sldImg"/>
          </p:nvPr>
        </p:nvSpPr>
        <p:spPr bwMode="auto">
          <a:xfrm>
            <a:off x="900113" y="739775"/>
            <a:ext cx="4935537"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Symbol zastępczy notatek 2"/>
          <p:cNvSpPr>
            <a:spLocks noGrp="1"/>
          </p:cNvSpPr>
          <p:nvPr>
            <p:ph type="body" idx="1"/>
          </p:nvPr>
        </p:nvSpPr>
        <p:spPr>
          <a:xfrm>
            <a:off x="673100" y="4689480"/>
            <a:ext cx="5389563" cy="4437063"/>
          </a:xfrm>
          <a:noFill/>
        </p:spPr>
        <p:txBody>
          <a:bodyPr lIns="90695" tIns="45351" rIns="90695" bIns="45351"/>
          <a:lstStyle/>
          <a:p>
            <a:endParaRPr lang="pl-PL" smtClean="0"/>
          </a:p>
        </p:txBody>
      </p:sp>
      <p:sp>
        <p:nvSpPr>
          <p:cNvPr id="29700" name="Symbol zastępczy numeru slajdu 3"/>
          <p:cNvSpPr txBox="1">
            <a:spLocks noGrp="1"/>
          </p:cNvSpPr>
          <p:nvPr/>
        </p:nvSpPr>
        <p:spPr bwMode="auto">
          <a:xfrm>
            <a:off x="3816352" y="9369430"/>
            <a:ext cx="29178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95" tIns="45351" rIns="90695" bIns="45351" anchor="b"/>
          <a:lstStyle>
            <a:lvl1pPr defTabSz="947738" eaLnBrk="0" hangingPunct="0">
              <a:defRPr>
                <a:solidFill>
                  <a:schemeClr val="tx1"/>
                </a:solidFill>
                <a:latin typeface="Arial" charset="0"/>
              </a:defRPr>
            </a:lvl1pPr>
            <a:lvl2pPr marL="742950" indent="-285750" defTabSz="947738" eaLnBrk="0" hangingPunct="0">
              <a:defRPr>
                <a:solidFill>
                  <a:schemeClr val="tx1"/>
                </a:solidFill>
                <a:latin typeface="Arial" charset="0"/>
              </a:defRPr>
            </a:lvl2pPr>
            <a:lvl3pPr marL="1143000" indent="-228600" defTabSz="947738" eaLnBrk="0" hangingPunct="0">
              <a:defRPr>
                <a:solidFill>
                  <a:schemeClr val="tx1"/>
                </a:solidFill>
                <a:latin typeface="Arial" charset="0"/>
              </a:defRPr>
            </a:lvl3pPr>
            <a:lvl4pPr marL="1600200" indent="-228600" defTabSz="947738" eaLnBrk="0" hangingPunct="0">
              <a:defRPr>
                <a:solidFill>
                  <a:schemeClr val="tx1"/>
                </a:solidFill>
                <a:latin typeface="Arial" charset="0"/>
              </a:defRPr>
            </a:lvl4pPr>
            <a:lvl5pPr marL="2057400" indent="-228600" defTabSz="947738" eaLnBrk="0" hangingPunct="0">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pPr algn="r" eaLnBrk="1" hangingPunct="1"/>
            <a:fld id="{1A6F45B1-89DE-4A4F-8E86-3940C6425AD6}" type="slidenum">
              <a:rPr lang="pl-PL" sz="1100"/>
              <a:pPr algn="r" eaLnBrk="1" hangingPunct="1"/>
              <a:t>11</a:t>
            </a:fld>
            <a:endParaRPr lang="pl-PL" sz="11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ymbol zastępczy obrazu slajdu 1"/>
          <p:cNvSpPr>
            <a:spLocks noGrp="1" noRot="1" noChangeAspect="1" noTextEdit="1"/>
          </p:cNvSpPr>
          <p:nvPr>
            <p:ph type="sldImg"/>
          </p:nvPr>
        </p:nvSpPr>
        <p:spPr bwMode="auto">
          <a:xfrm>
            <a:off x="900113" y="739775"/>
            <a:ext cx="4935537"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Symbol zastępczy notatek 2"/>
          <p:cNvSpPr>
            <a:spLocks noGrp="1"/>
          </p:cNvSpPr>
          <p:nvPr>
            <p:ph type="body" idx="1"/>
          </p:nvPr>
        </p:nvSpPr>
        <p:spPr>
          <a:xfrm>
            <a:off x="673100" y="4689483"/>
            <a:ext cx="5389563" cy="4437063"/>
          </a:xfrm>
          <a:noFill/>
        </p:spPr>
        <p:txBody>
          <a:bodyPr lIns="90695" tIns="45351" rIns="90695" bIns="45351"/>
          <a:lstStyle/>
          <a:p>
            <a:endParaRPr lang="pl-PL" smtClean="0"/>
          </a:p>
        </p:txBody>
      </p:sp>
      <p:sp>
        <p:nvSpPr>
          <p:cNvPr id="29700" name="Symbol zastępczy numeru slajdu 3"/>
          <p:cNvSpPr txBox="1">
            <a:spLocks noGrp="1"/>
          </p:cNvSpPr>
          <p:nvPr/>
        </p:nvSpPr>
        <p:spPr bwMode="auto">
          <a:xfrm>
            <a:off x="3816352" y="9369431"/>
            <a:ext cx="29178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95" tIns="45351" rIns="90695" bIns="45351" anchor="b"/>
          <a:lstStyle>
            <a:lvl1pPr defTabSz="947738" eaLnBrk="0" hangingPunct="0">
              <a:defRPr>
                <a:solidFill>
                  <a:schemeClr val="tx1"/>
                </a:solidFill>
                <a:latin typeface="Arial" charset="0"/>
              </a:defRPr>
            </a:lvl1pPr>
            <a:lvl2pPr marL="742950" indent="-285750" defTabSz="947738" eaLnBrk="0" hangingPunct="0">
              <a:defRPr>
                <a:solidFill>
                  <a:schemeClr val="tx1"/>
                </a:solidFill>
                <a:latin typeface="Arial" charset="0"/>
              </a:defRPr>
            </a:lvl2pPr>
            <a:lvl3pPr marL="1143000" indent="-228600" defTabSz="947738" eaLnBrk="0" hangingPunct="0">
              <a:defRPr>
                <a:solidFill>
                  <a:schemeClr val="tx1"/>
                </a:solidFill>
                <a:latin typeface="Arial" charset="0"/>
              </a:defRPr>
            </a:lvl3pPr>
            <a:lvl4pPr marL="1600200" indent="-228600" defTabSz="947738" eaLnBrk="0" hangingPunct="0">
              <a:defRPr>
                <a:solidFill>
                  <a:schemeClr val="tx1"/>
                </a:solidFill>
                <a:latin typeface="Arial" charset="0"/>
              </a:defRPr>
            </a:lvl4pPr>
            <a:lvl5pPr marL="2057400" indent="-228600" defTabSz="947738" eaLnBrk="0" hangingPunct="0">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pPr algn="r" eaLnBrk="1" hangingPunct="1"/>
            <a:fld id="{1A6F45B1-89DE-4A4F-8E86-3940C6425AD6}" type="slidenum">
              <a:rPr lang="pl-PL" sz="1100"/>
              <a:pPr algn="r" eaLnBrk="1" hangingPunct="1"/>
              <a:t>12</a:t>
            </a:fld>
            <a:endParaRPr lang="pl-PL" sz="11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ea typeface="ＭＳ Ｐゴシック" pitchFamily="34" charset="-128"/>
            </a:endParaRPr>
          </a:p>
        </p:txBody>
      </p:sp>
      <p:sp>
        <p:nvSpPr>
          <p:cNvPr id="233476" name="Symbol zastępczy numeru slajdu 3"/>
          <p:cNvSpPr txBox="1">
            <a:spLocks noGrp="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54" tIns="45377" rIns="90754" bIns="45377" anchor="b"/>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fontAlgn="base" hangingPunct="1">
              <a:spcBef>
                <a:spcPct val="0"/>
              </a:spcBef>
              <a:spcAft>
                <a:spcPct val="0"/>
              </a:spcAft>
            </a:pPr>
            <a:fld id="{6642365B-FC28-4777-B5D3-0E021ABD23CE}" type="slidenum">
              <a:rPr lang="pl-PL" altLang="pl-PL">
                <a:solidFill>
                  <a:prstClr val="black"/>
                </a:solidFill>
                <a:latin typeface="Arial" charset="0"/>
                <a:cs typeface="Arial" charset="0"/>
              </a:rPr>
              <a:pPr algn="r" eaLnBrk="1" fontAlgn="base" hangingPunct="1">
                <a:spcBef>
                  <a:spcPct val="0"/>
                </a:spcBef>
                <a:spcAft>
                  <a:spcPct val="0"/>
                </a:spcAft>
              </a:pPr>
              <a:t>13</a:t>
            </a:fld>
            <a:endParaRPr lang="pl-PL" altLang="pl-PL">
              <a:solidFill>
                <a:prstClr val="black"/>
              </a:solidFill>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ea typeface="ＭＳ Ｐゴシック" pitchFamily="34" charset="-128"/>
            </a:endParaRPr>
          </a:p>
        </p:txBody>
      </p:sp>
      <p:sp>
        <p:nvSpPr>
          <p:cNvPr id="233476" name="Symbol zastępczy numeru slajdu 3"/>
          <p:cNvSpPr txBox="1">
            <a:spLocks noGrp="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54" tIns="45377" rIns="90754" bIns="45377" anchor="b"/>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fontAlgn="base" hangingPunct="1">
              <a:spcBef>
                <a:spcPct val="0"/>
              </a:spcBef>
              <a:spcAft>
                <a:spcPct val="0"/>
              </a:spcAft>
            </a:pPr>
            <a:fld id="{6642365B-FC28-4777-B5D3-0E021ABD23CE}" type="slidenum">
              <a:rPr lang="pl-PL" altLang="pl-PL">
                <a:solidFill>
                  <a:prstClr val="black"/>
                </a:solidFill>
                <a:latin typeface="Arial" charset="0"/>
                <a:cs typeface="Arial" charset="0"/>
              </a:rPr>
              <a:pPr algn="r" eaLnBrk="1" fontAlgn="base" hangingPunct="1">
                <a:spcBef>
                  <a:spcPct val="0"/>
                </a:spcBef>
                <a:spcAft>
                  <a:spcPct val="0"/>
                </a:spcAft>
              </a:pPr>
              <a:t>15</a:t>
            </a:fld>
            <a:endParaRPr lang="pl-PL" altLang="pl-PL">
              <a:solidFill>
                <a:prstClr val="black"/>
              </a:solidFill>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ea typeface="ＭＳ Ｐゴシック" pitchFamily="34" charset="-128"/>
            </a:endParaRPr>
          </a:p>
        </p:txBody>
      </p:sp>
      <p:sp>
        <p:nvSpPr>
          <p:cNvPr id="233476" name="Symbol zastępczy numeru slajdu 3"/>
          <p:cNvSpPr txBox="1">
            <a:spLocks noGrp="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54" tIns="45377" rIns="90754" bIns="45377" anchor="b"/>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fontAlgn="base" hangingPunct="1">
              <a:spcBef>
                <a:spcPct val="0"/>
              </a:spcBef>
              <a:spcAft>
                <a:spcPct val="0"/>
              </a:spcAft>
            </a:pPr>
            <a:fld id="{6642365B-FC28-4777-B5D3-0E021ABD23CE}" type="slidenum">
              <a:rPr lang="pl-PL" altLang="pl-PL">
                <a:solidFill>
                  <a:prstClr val="black"/>
                </a:solidFill>
                <a:latin typeface="Arial" charset="0"/>
                <a:cs typeface="Arial" charset="0"/>
              </a:rPr>
              <a:pPr algn="r" eaLnBrk="1" fontAlgn="base" hangingPunct="1">
                <a:spcBef>
                  <a:spcPct val="0"/>
                </a:spcBef>
                <a:spcAft>
                  <a:spcPct val="0"/>
                </a:spcAft>
              </a:pPr>
              <a:t>17</a:t>
            </a:fld>
            <a:endParaRPr lang="pl-PL" altLang="pl-PL">
              <a:solidFill>
                <a:prstClr val="black"/>
              </a:solidFill>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ea typeface="ＭＳ Ｐゴシック" pitchFamily="34" charset="-128"/>
            </a:endParaRPr>
          </a:p>
        </p:txBody>
      </p:sp>
      <p:sp>
        <p:nvSpPr>
          <p:cNvPr id="233476" name="Symbol zastępczy numeru slajdu 3"/>
          <p:cNvSpPr txBox="1">
            <a:spLocks noGrp="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54" tIns="45377" rIns="90754" bIns="45377" anchor="b"/>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fontAlgn="base" hangingPunct="1">
              <a:spcBef>
                <a:spcPct val="0"/>
              </a:spcBef>
              <a:spcAft>
                <a:spcPct val="0"/>
              </a:spcAft>
            </a:pPr>
            <a:fld id="{6642365B-FC28-4777-B5D3-0E021ABD23CE}" type="slidenum">
              <a:rPr lang="pl-PL" altLang="pl-PL">
                <a:solidFill>
                  <a:prstClr val="black"/>
                </a:solidFill>
                <a:latin typeface="Arial" charset="0"/>
                <a:cs typeface="Arial" charset="0"/>
              </a:rPr>
              <a:pPr algn="r" eaLnBrk="1" fontAlgn="base" hangingPunct="1">
                <a:spcBef>
                  <a:spcPct val="0"/>
                </a:spcBef>
                <a:spcAft>
                  <a:spcPct val="0"/>
                </a:spcAft>
              </a:pPr>
              <a:t>18</a:t>
            </a:fld>
            <a:endParaRPr lang="pl-PL" altLang="pl-PL">
              <a:solidFill>
                <a:prstClr val="black"/>
              </a:solidFill>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ea typeface="ＭＳ Ｐゴシック" pitchFamily="34" charset="-128"/>
            </a:endParaRPr>
          </a:p>
        </p:txBody>
      </p:sp>
      <p:sp>
        <p:nvSpPr>
          <p:cNvPr id="233476" name="Symbol zastępczy numeru slajdu 3"/>
          <p:cNvSpPr txBox="1">
            <a:spLocks noGrp="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54" tIns="45377" rIns="90754" bIns="45377" anchor="b"/>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fontAlgn="base" hangingPunct="1">
              <a:spcBef>
                <a:spcPct val="0"/>
              </a:spcBef>
              <a:spcAft>
                <a:spcPct val="0"/>
              </a:spcAft>
            </a:pPr>
            <a:fld id="{6642365B-FC28-4777-B5D3-0E021ABD23CE}" type="slidenum">
              <a:rPr lang="pl-PL" altLang="pl-PL">
                <a:solidFill>
                  <a:prstClr val="black"/>
                </a:solidFill>
                <a:latin typeface="Arial" charset="0"/>
                <a:cs typeface="Arial" charset="0"/>
              </a:rPr>
              <a:pPr algn="r" eaLnBrk="1" fontAlgn="base" hangingPunct="1">
                <a:spcBef>
                  <a:spcPct val="0"/>
                </a:spcBef>
                <a:spcAft>
                  <a:spcPct val="0"/>
                </a:spcAft>
              </a:pPr>
              <a:t>19</a:t>
            </a:fld>
            <a:endParaRPr lang="pl-PL" altLang="pl-PL">
              <a:solidFill>
                <a:prstClr val="black"/>
              </a:solidFill>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ea typeface="ＭＳ Ｐゴシック" pitchFamily="34" charset="-128"/>
            </a:endParaRPr>
          </a:p>
        </p:txBody>
      </p:sp>
      <p:sp>
        <p:nvSpPr>
          <p:cNvPr id="233476" name="Symbol zastępczy numeru slajdu 3"/>
          <p:cNvSpPr txBox="1">
            <a:spLocks noGrp="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54" tIns="45377" rIns="90754" bIns="45377" anchor="b"/>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fontAlgn="base" hangingPunct="1">
              <a:spcBef>
                <a:spcPct val="0"/>
              </a:spcBef>
              <a:spcAft>
                <a:spcPct val="0"/>
              </a:spcAft>
            </a:pPr>
            <a:fld id="{6642365B-FC28-4777-B5D3-0E021ABD23CE}" type="slidenum">
              <a:rPr lang="pl-PL" altLang="pl-PL">
                <a:solidFill>
                  <a:prstClr val="black"/>
                </a:solidFill>
                <a:latin typeface="Arial" charset="0"/>
                <a:cs typeface="Arial" charset="0"/>
              </a:rPr>
              <a:pPr algn="r" eaLnBrk="1" fontAlgn="base" hangingPunct="1">
                <a:spcBef>
                  <a:spcPct val="0"/>
                </a:spcBef>
                <a:spcAft>
                  <a:spcPct val="0"/>
                </a:spcAft>
              </a:pPr>
              <a:t>20</a:t>
            </a:fld>
            <a:endParaRPr lang="pl-PL" altLang="pl-PL">
              <a:solidFill>
                <a:prstClr val="black"/>
              </a:solidFill>
              <a:latin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ea typeface="ＭＳ Ｐゴシック" pitchFamily="34" charset="-128"/>
            </a:endParaRPr>
          </a:p>
        </p:txBody>
      </p:sp>
      <p:sp>
        <p:nvSpPr>
          <p:cNvPr id="233476" name="Symbol zastępczy numeru slajdu 3"/>
          <p:cNvSpPr txBox="1">
            <a:spLocks noGrp="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54" tIns="45377" rIns="90754" bIns="45377" anchor="b"/>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fontAlgn="base" hangingPunct="1">
              <a:spcBef>
                <a:spcPct val="0"/>
              </a:spcBef>
              <a:spcAft>
                <a:spcPct val="0"/>
              </a:spcAft>
            </a:pPr>
            <a:fld id="{6642365B-FC28-4777-B5D3-0E021ABD23CE}" type="slidenum">
              <a:rPr lang="pl-PL" altLang="pl-PL">
                <a:solidFill>
                  <a:prstClr val="black"/>
                </a:solidFill>
                <a:latin typeface="Arial" charset="0"/>
                <a:cs typeface="Arial" charset="0"/>
              </a:rPr>
              <a:pPr algn="r" eaLnBrk="1" fontAlgn="base" hangingPunct="1">
                <a:spcBef>
                  <a:spcPct val="0"/>
                </a:spcBef>
                <a:spcAft>
                  <a:spcPct val="0"/>
                </a:spcAft>
              </a:pPr>
              <a:t>21</a:t>
            </a:fld>
            <a:endParaRPr lang="pl-PL" altLang="pl-PL">
              <a:solidFill>
                <a:prstClr val="black"/>
              </a:solidFill>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ea typeface="ＭＳ Ｐゴシック" pitchFamily="34" charset="-128"/>
            </a:endParaRPr>
          </a:p>
        </p:txBody>
      </p:sp>
      <p:sp>
        <p:nvSpPr>
          <p:cNvPr id="233476" name="Symbol zastępczy numeru slajdu 3"/>
          <p:cNvSpPr txBox="1">
            <a:spLocks noGrp="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54" tIns="45377" rIns="90754" bIns="45377" anchor="b"/>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fontAlgn="base" hangingPunct="1">
              <a:spcBef>
                <a:spcPct val="0"/>
              </a:spcBef>
              <a:spcAft>
                <a:spcPct val="0"/>
              </a:spcAft>
            </a:pPr>
            <a:fld id="{6642365B-FC28-4777-B5D3-0E021ABD23CE}" type="slidenum">
              <a:rPr lang="pl-PL" altLang="pl-PL">
                <a:solidFill>
                  <a:prstClr val="black"/>
                </a:solidFill>
                <a:latin typeface="Arial" charset="0"/>
                <a:cs typeface="Arial" charset="0"/>
              </a:rPr>
              <a:pPr algn="r" eaLnBrk="1" fontAlgn="base" hangingPunct="1">
                <a:spcBef>
                  <a:spcPct val="0"/>
                </a:spcBef>
                <a:spcAft>
                  <a:spcPct val="0"/>
                </a:spcAft>
              </a:pPr>
              <a:t>22</a:t>
            </a:fld>
            <a:endParaRPr lang="pl-PL" altLang="pl-PL">
              <a:solidFill>
                <a:prstClr val="black"/>
              </a:solidFill>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ymbol zastępczy obrazu slajdu 1"/>
          <p:cNvSpPr>
            <a:spLocks noGrp="1" noRot="1" noChangeAspect="1" noTextEdit="1"/>
          </p:cNvSpPr>
          <p:nvPr>
            <p:ph type="sldImg"/>
          </p:nvPr>
        </p:nvSpPr>
        <p:spPr bwMode="auto">
          <a:xfrm>
            <a:off x="900113" y="739775"/>
            <a:ext cx="4935537"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Symbol zastępczy notatek 2"/>
          <p:cNvSpPr>
            <a:spLocks noGrp="1"/>
          </p:cNvSpPr>
          <p:nvPr>
            <p:ph type="body" idx="1"/>
          </p:nvPr>
        </p:nvSpPr>
        <p:spPr>
          <a:xfrm>
            <a:off x="673100" y="4689483"/>
            <a:ext cx="5389563" cy="4437063"/>
          </a:xfrm>
          <a:noFill/>
        </p:spPr>
        <p:txBody>
          <a:bodyPr lIns="90695" tIns="45351" rIns="90695" bIns="45351"/>
          <a:lstStyle/>
          <a:p>
            <a:endParaRPr lang="pl-PL" smtClean="0"/>
          </a:p>
        </p:txBody>
      </p:sp>
      <p:sp>
        <p:nvSpPr>
          <p:cNvPr id="29700" name="Symbol zastępczy numeru slajdu 3"/>
          <p:cNvSpPr txBox="1">
            <a:spLocks noGrp="1"/>
          </p:cNvSpPr>
          <p:nvPr/>
        </p:nvSpPr>
        <p:spPr bwMode="auto">
          <a:xfrm>
            <a:off x="3816352" y="9369431"/>
            <a:ext cx="29178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95" tIns="45351" rIns="90695" bIns="45351" anchor="b"/>
          <a:lstStyle>
            <a:lvl1pPr defTabSz="947738" eaLnBrk="0" hangingPunct="0">
              <a:defRPr>
                <a:solidFill>
                  <a:schemeClr val="tx1"/>
                </a:solidFill>
                <a:latin typeface="Arial" charset="0"/>
              </a:defRPr>
            </a:lvl1pPr>
            <a:lvl2pPr marL="742950" indent="-285750" defTabSz="947738" eaLnBrk="0" hangingPunct="0">
              <a:defRPr>
                <a:solidFill>
                  <a:schemeClr val="tx1"/>
                </a:solidFill>
                <a:latin typeface="Arial" charset="0"/>
              </a:defRPr>
            </a:lvl2pPr>
            <a:lvl3pPr marL="1143000" indent="-228600" defTabSz="947738" eaLnBrk="0" hangingPunct="0">
              <a:defRPr>
                <a:solidFill>
                  <a:schemeClr val="tx1"/>
                </a:solidFill>
                <a:latin typeface="Arial" charset="0"/>
              </a:defRPr>
            </a:lvl3pPr>
            <a:lvl4pPr marL="1600200" indent="-228600" defTabSz="947738" eaLnBrk="0" hangingPunct="0">
              <a:defRPr>
                <a:solidFill>
                  <a:schemeClr val="tx1"/>
                </a:solidFill>
                <a:latin typeface="Arial" charset="0"/>
              </a:defRPr>
            </a:lvl4pPr>
            <a:lvl5pPr marL="2057400" indent="-228600" defTabSz="947738" eaLnBrk="0" hangingPunct="0">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pPr algn="r" eaLnBrk="1" hangingPunct="1"/>
            <a:fld id="{1A6F45B1-89DE-4A4F-8E86-3940C6425AD6}" type="slidenum">
              <a:rPr lang="pl-PL" sz="1100"/>
              <a:pPr algn="r" eaLnBrk="1" hangingPunct="1"/>
              <a:t>3</a:t>
            </a:fld>
            <a:endParaRPr lang="pl-PL" sz="11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ea typeface="ＭＳ Ｐゴシック" pitchFamily="34" charset="-128"/>
            </a:endParaRPr>
          </a:p>
        </p:txBody>
      </p:sp>
      <p:sp>
        <p:nvSpPr>
          <p:cNvPr id="233476" name="Symbol zastępczy numeru slajdu 3"/>
          <p:cNvSpPr txBox="1">
            <a:spLocks noGrp="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54" tIns="45377" rIns="90754" bIns="45377" anchor="b"/>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fontAlgn="base" hangingPunct="1">
              <a:spcBef>
                <a:spcPct val="0"/>
              </a:spcBef>
              <a:spcAft>
                <a:spcPct val="0"/>
              </a:spcAft>
            </a:pPr>
            <a:fld id="{6642365B-FC28-4777-B5D3-0E021ABD23CE}" type="slidenum">
              <a:rPr lang="pl-PL" altLang="pl-PL">
                <a:solidFill>
                  <a:prstClr val="black"/>
                </a:solidFill>
                <a:latin typeface="Arial" charset="0"/>
                <a:cs typeface="Arial" charset="0"/>
              </a:rPr>
              <a:pPr algn="r" eaLnBrk="1" fontAlgn="base" hangingPunct="1">
                <a:spcBef>
                  <a:spcPct val="0"/>
                </a:spcBef>
                <a:spcAft>
                  <a:spcPct val="0"/>
                </a:spcAft>
              </a:pPr>
              <a:t>23</a:t>
            </a:fld>
            <a:endParaRPr lang="pl-PL" altLang="pl-PL">
              <a:solidFill>
                <a:prstClr val="black"/>
              </a:solidFill>
              <a:latin typeface="Arial"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ea typeface="ＭＳ Ｐゴシック" pitchFamily="34" charset="-128"/>
            </a:endParaRPr>
          </a:p>
        </p:txBody>
      </p:sp>
      <p:sp>
        <p:nvSpPr>
          <p:cNvPr id="233476" name="Symbol zastępczy numeru slajdu 3"/>
          <p:cNvSpPr txBox="1">
            <a:spLocks noGrp="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54" tIns="45377" rIns="90754" bIns="45377" anchor="b"/>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6642365B-FC28-4777-B5D3-0E021ABD23CE}" type="slidenum">
              <a:rPr lang="pl-PL" altLang="pl-PL" b="0">
                <a:latin typeface="Arial" charset="0"/>
              </a:rPr>
              <a:pPr algn="r" eaLnBrk="1" hangingPunct="1">
                <a:spcBef>
                  <a:spcPct val="0"/>
                </a:spcBef>
              </a:pPr>
              <a:t>24</a:t>
            </a:fld>
            <a:endParaRPr lang="pl-PL" altLang="pl-PL" b="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ea typeface="ＭＳ Ｐゴシック" pitchFamily="34" charset="-128"/>
            </a:endParaRPr>
          </a:p>
        </p:txBody>
      </p:sp>
      <p:sp>
        <p:nvSpPr>
          <p:cNvPr id="233476" name="Symbol zastępczy numeru slajdu 3"/>
          <p:cNvSpPr txBox="1">
            <a:spLocks noGrp="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54" tIns="45377" rIns="90754" bIns="45377" anchor="b"/>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6642365B-FC28-4777-B5D3-0E021ABD23CE}" type="slidenum">
              <a:rPr lang="pl-PL" altLang="pl-PL" b="0">
                <a:latin typeface="Arial" charset="0"/>
              </a:rPr>
              <a:pPr algn="r" eaLnBrk="1" hangingPunct="1">
                <a:spcBef>
                  <a:spcPct val="0"/>
                </a:spcBef>
              </a:pPr>
              <a:t>25</a:t>
            </a:fld>
            <a:endParaRPr lang="pl-PL" altLang="pl-PL" b="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ea typeface="ＭＳ Ｐゴシック" pitchFamily="34" charset="-128"/>
            </a:endParaRPr>
          </a:p>
        </p:txBody>
      </p:sp>
      <p:sp>
        <p:nvSpPr>
          <p:cNvPr id="233476" name="Symbol zastępczy numeru slajdu 3"/>
          <p:cNvSpPr txBox="1">
            <a:spLocks noGrp="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54" tIns="45377" rIns="90754" bIns="45377" anchor="b"/>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6642365B-FC28-4777-B5D3-0E021ABD23CE}" type="slidenum">
              <a:rPr lang="pl-PL" altLang="pl-PL" b="0">
                <a:latin typeface="Arial" charset="0"/>
              </a:rPr>
              <a:pPr algn="r" eaLnBrk="1" hangingPunct="1">
                <a:spcBef>
                  <a:spcPct val="0"/>
                </a:spcBef>
              </a:pPr>
              <a:t>27</a:t>
            </a:fld>
            <a:endParaRPr lang="pl-PL" altLang="pl-PL" b="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ea typeface="ＭＳ Ｐゴシック" pitchFamily="34" charset="-128"/>
            </a:endParaRPr>
          </a:p>
        </p:txBody>
      </p:sp>
      <p:sp>
        <p:nvSpPr>
          <p:cNvPr id="233476" name="Symbol zastępczy numeru slajdu 3"/>
          <p:cNvSpPr txBox="1">
            <a:spLocks noGrp="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54" tIns="45377" rIns="90754" bIns="45377" anchor="b"/>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6642365B-FC28-4777-B5D3-0E021ABD23CE}" type="slidenum">
              <a:rPr lang="pl-PL" altLang="pl-PL" b="0">
                <a:latin typeface="Arial" charset="0"/>
              </a:rPr>
              <a:pPr algn="r" eaLnBrk="1" hangingPunct="1">
                <a:spcBef>
                  <a:spcPct val="0"/>
                </a:spcBef>
              </a:pPr>
              <a:t>28</a:t>
            </a:fld>
            <a:endParaRPr lang="pl-PL" altLang="pl-PL" b="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ea typeface="ＭＳ Ｐゴシック" pitchFamily="34" charset="-128"/>
            </a:endParaRPr>
          </a:p>
        </p:txBody>
      </p:sp>
      <p:sp>
        <p:nvSpPr>
          <p:cNvPr id="233476" name="Symbol zastępczy numeru slajdu 3"/>
          <p:cNvSpPr txBox="1">
            <a:spLocks noGrp="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54" tIns="45377" rIns="90754" bIns="45377" anchor="b"/>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fontAlgn="base" hangingPunct="1">
              <a:spcBef>
                <a:spcPct val="0"/>
              </a:spcBef>
              <a:spcAft>
                <a:spcPct val="0"/>
              </a:spcAft>
            </a:pPr>
            <a:fld id="{6642365B-FC28-4777-B5D3-0E021ABD23CE}" type="slidenum">
              <a:rPr lang="pl-PL" altLang="pl-PL">
                <a:solidFill>
                  <a:prstClr val="black"/>
                </a:solidFill>
                <a:latin typeface="Arial" charset="0"/>
                <a:cs typeface="Arial" charset="0"/>
              </a:rPr>
              <a:pPr algn="r" eaLnBrk="1" fontAlgn="base" hangingPunct="1">
                <a:spcBef>
                  <a:spcPct val="0"/>
                </a:spcBef>
                <a:spcAft>
                  <a:spcPct val="0"/>
                </a:spcAft>
              </a:pPr>
              <a:t>29</a:t>
            </a:fld>
            <a:endParaRPr lang="pl-PL" altLang="pl-PL">
              <a:solidFill>
                <a:prstClr val="black"/>
              </a:solidFill>
              <a:latin typeface="Arial" charset="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ea typeface="ＭＳ Ｐゴシック" pitchFamily="34" charset="-128"/>
            </a:endParaRPr>
          </a:p>
        </p:txBody>
      </p:sp>
      <p:sp>
        <p:nvSpPr>
          <p:cNvPr id="233476" name="Symbol zastępczy numeru slajdu 3"/>
          <p:cNvSpPr txBox="1">
            <a:spLocks noGrp="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54" tIns="45377" rIns="90754" bIns="45377" anchor="b"/>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fontAlgn="base" hangingPunct="1">
              <a:spcBef>
                <a:spcPct val="0"/>
              </a:spcBef>
              <a:spcAft>
                <a:spcPct val="0"/>
              </a:spcAft>
            </a:pPr>
            <a:fld id="{6642365B-FC28-4777-B5D3-0E021ABD23CE}" type="slidenum">
              <a:rPr lang="pl-PL" altLang="pl-PL">
                <a:solidFill>
                  <a:prstClr val="black"/>
                </a:solidFill>
                <a:latin typeface="Arial" charset="0"/>
                <a:cs typeface="Arial" charset="0"/>
              </a:rPr>
              <a:pPr algn="r" eaLnBrk="1" fontAlgn="base" hangingPunct="1">
                <a:spcBef>
                  <a:spcPct val="0"/>
                </a:spcBef>
                <a:spcAft>
                  <a:spcPct val="0"/>
                </a:spcAft>
              </a:pPr>
              <a:t>30</a:t>
            </a:fld>
            <a:endParaRPr lang="pl-PL" altLang="pl-PL">
              <a:solidFill>
                <a:prstClr val="black"/>
              </a:solidFill>
              <a:latin typeface="Arial" charset="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ea typeface="ＭＳ Ｐゴシック" pitchFamily="34" charset="-128"/>
            </a:endParaRPr>
          </a:p>
        </p:txBody>
      </p:sp>
      <p:sp>
        <p:nvSpPr>
          <p:cNvPr id="233476" name="Symbol zastępczy numeru slajdu 3"/>
          <p:cNvSpPr txBox="1">
            <a:spLocks noGrp="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54" tIns="45377" rIns="90754" bIns="45377" anchor="b"/>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fontAlgn="base" hangingPunct="1">
              <a:spcBef>
                <a:spcPct val="0"/>
              </a:spcBef>
              <a:spcAft>
                <a:spcPct val="0"/>
              </a:spcAft>
            </a:pPr>
            <a:fld id="{6642365B-FC28-4777-B5D3-0E021ABD23CE}" type="slidenum">
              <a:rPr lang="pl-PL" altLang="pl-PL">
                <a:solidFill>
                  <a:prstClr val="black"/>
                </a:solidFill>
                <a:latin typeface="Arial" charset="0"/>
                <a:cs typeface="Arial" charset="0"/>
              </a:rPr>
              <a:pPr algn="r" eaLnBrk="1" fontAlgn="base" hangingPunct="1">
                <a:spcBef>
                  <a:spcPct val="0"/>
                </a:spcBef>
                <a:spcAft>
                  <a:spcPct val="0"/>
                </a:spcAft>
              </a:pPr>
              <a:t>31</a:t>
            </a:fld>
            <a:endParaRPr lang="pl-PL" altLang="pl-PL">
              <a:solidFill>
                <a:prstClr val="black"/>
              </a:solidFill>
              <a:latin typeface="Arial" charset="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ea typeface="ＭＳ Ｐゴシック" pitchFamily="34" charset="-128"/>
            </a:endParaRPr>
          </a:p>
        </p:txBody>
      </p:sp>
      <p:sp>
        <p:nvSpPr>
          <p:cNvPr id="233476" name="Symbol zastępczy numeru slajdu 3"/>
          <p:cNvSpPr txBox="1">
            <a:spLocks noGrp="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54" tIns="45377" rIns="90754" bIns="45377" anchor="b"/>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fontAlgn="base" hangingPunct="1">
              <a:spcBef>
                <a:spcPct val="0"/>
              </a:spcBef>
              <a:spcAft>
                <a:spcPct val="0"/>
              </a:spcAft>
            </a:pPr>
            <a:fld id="{6642365B-FC28-4777-B5D3-0E021ABD23CE}" type="slidenum">
              <a:rPr lang="pl-PL" altLang="pl-PL">
                <a:solidFill>
                  <a:prstClr val="black"/>
                </a:solidFill>
                <a:latin typeface="Arial" charset="0"/>
                <a:cs typeface="Arial" charset="0"/>
              </a:rPr>
              <a:pPr algn="r" eaLnBrk="1" fontAlgn="base" hangingPunct="1">
                <a:spcBef>
                  <a:spcPct val="0"/>
                </a:spcBef>
                <a:spcAft>
                  <a:spcPct val="0"/>
                </a:spcAft>
              </a:pPr>
              <a:t>32</a:t>
            </a:fld>
            <a:endParaRPr lang="pl-PL" altLang="pl-PL">
              <a:solidFill>
                <a:prstClr val="black"/>
              </a:solidFill>
              <a:latin typeface="Arial" charset="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ea typeface="ＭＳ Ｐゴシック" pitchFamily="34" charset="-128"/>
            </a:endParaRPr>
          </a:p>
        </p:txBody>
      </p:sp>
      <p:sp>
        <p:nvSpPr>
          <p:cNvPr id="233476" name="Symbol zastępczy numeru slajdu 3"/>
          <p:cNvSpPr txBox="1">
            <a:spLocks noGrp="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54" tIns="45377" rIns="90754" bIns="45377" anchor="b"/>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fontAlgn="base" hangingPunct="1">
              <a:spcBef>
                <a:spcPct val="0"/>
              </a:spcBef>
              <a:spcAft>
                <a:spcPct val="0"/>
              </a:spcAft>
            </a:pPr>
            <a:fld id="{6642365B-FC28-4777-B5D3-0E021ABD23CE}" type="slidenum">
              <a:rPr lang="pl-PL" altLang="pl-PL">
                <a:solidFill>
                  <a:prstClr val="black"/>
                </a:solidFill>
                <a:latin typeface="Arial" charset="0"/>
                <a:cs typeface="Arial" charset="0"/>
              </a:rPr>
              <a:pPr algn="r" eaLnBrk="1" fontAlgn="base" hangingPunct="1">
                <a:spcBef>
                  <a:spcPct val="0"/>
                </a:spcBef>
                <a:spcAft>
                  <a:spcPct val="0"/>
                </a:spcAft>
              </a:pPr>
              <a:t>33</a:t>
            </a:fld>
            <a:endParaRPr lang="pl-PL" altLang="pl-PL">
              <a:solidFill>
                <a:prstClr val="black"/>
              </a:solidFill>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ymbol zastępczy obrazu slajdu 1"/>
          <p:cNvSpPr>
            <a:spLocks noGrp="1" noRot="1" noChangeAspect="1" noTextEdit="1"/>
          </p:cNvSpPr>
          <p:nvPr>
            <p:ph type="sldImg"/>
          </p:nvPr>
        </p:nvSpPr>
        <p:spPr bwMode="auto">
          <a:xfrm>
            <a:off x="900113" y="739775"/>
            <a:ext cx="4935537"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Symbol zastępczy notatek 2"/>
          <p:cNvSpPr>
            <a:spLocks noGrp="1"/>
          </p:cNvSpPr>
          <p:nvPr>
            <p:ph type="body" idx="1"/>
          </p:nvPr>
        </p:nvSpPr>
        <p:spPr>
          <a:xfrm>
            <a:off x="673100" y="4689483"/>
            <a:ext cx="5389563" cy="4437063"/>
          </a:xfrm>
          <a:noFill/>
        </p:spPr>
        <p:txBody>
          <a:bodyPr lIns="90695" tIns="45351" rIns="90695" bIns="45351"/>
          <a:lstStyle/>
          <a:p>
            <a:endParaRPr lang="pl-PL" smtClean="0"/>
          </a:p>
        </p:txBody>
      </p:sp>
      <p:sp>
        <p:nvSpPr>
          <p:cNvPr id="29700" name="Symbol zastępczy numeru slajdu 3"/>
          <p:cNvSpPr txBox="1">
            <a:spLocks noGrp="1"/>
          </p:cNvSpPr>
          <p:nvPr/>
        </p:nvSpPr>
        <p:spPr bwMode="auto">
          <a:xfrm>
            <a:off x="3816352" y="9369431"/>
            <a:ext cx="29178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95" tIns="45351" rIns="90695" bIns="45351" anchor="b"/>
          <a:lstStyle>
            <a:lvl1pPr defTabSz="947738" eaLnBrk="0" hangingPunct="0">
              <a:defRPr>
                <a:solidFill>
                  <a:schemeClr val="tx1"/>
                </a:solidFill>
                <a:latin typeface="Arial" charset="0"/>
              </a:defRPr>
            </a:lvl1pPr>
            <a:lvl2pPr marL="742950" indent="-285750" defTabSz="947738" eaLnBrk="0" hangingPunct="0">
              <a:defRPr>
                <a:solidFill>
                  <a:schemeClr val="tx1"/>
                </a:solidFill>
                <a:latin typeface="Arial" charset="0"/>
              </a:defRPr>
            </a:lvl2pPr>
            <a:lvl3pPr marL="1143000" indent="-228600" defTabSz="947738" eaLnBrk="0" hangingPunct="0">
              <a:defRPr>
                <a:solidFill>
                  <a:schemeClr val="tx1"/>
                </a:solidFill>
                <a:latin typeface="Arial" charset="0"/>
              </a:defRPr>
            </a:lvl3pPr>
            <a:lvl4pPr marL="1600200" indent="-228600" defTabSz="947738" eaLnBrk="0" hangingPunct="0">
              <a:defRPr>
                <a:solidFill>
                  <a:schemeClr val="tx1"/>
                </a:solidFill>
                <a:latin typeface="Arial" charset="0"/>
              </a:defRPr>
            </a:lvl4pPr>
            <a:lvl5pPr marL="2057400" indent="-228600" defTabSz="947738" eaLnBrk="0" hangingPunct="0">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pPr algn="r" eaLnBrk="1" hangingPunct="1"/>
            <a:fld id="{1A6F45B1-89DE-4A4F-8E86-3940C6425AD6}" type="slidenum">
              <a:rPr lang="pl-PL" sz="1100"/>
              <a:pPr algn="r" eaLnBrk="1" hangingPunct="1"/>
              <a:t>4</a:t>
            </a:fld>
            <a:endParaRPr lang="pl-PL" sz="11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ea typeface="ＭＳ Ｐゴシック" pitchFamily="34" charset="-128"/>
            </a:endParaRPr>
          </a:p>
        </p:txBody>
      </p:sp>
      <p:sp>
        <p:nvSpPr>
          <p:cNvPr id="233476" name="Symbol zastępczy numeru slajdu 3"/>
          <p:cNvSpPr txBox="1">
            <a:spLocks noGrp="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54" tIns="45377" rIns="90754" bIns="45377" anchor="b"/>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fontAlgn="base" hangingPunct="1">
              <a:spcBef>
                <a:spcPct val="0"/>
              </a:spcBef>
              <a:spcAft>
                <a:spcPct val="0"/>
              </a:spcAft>
            </a:pPr>
            <a:fld id="{6642365B-FC28-4777-B5D3-0E021ABD23CE}" type="slidenum">
              <a:rPr lang="pl-PL" altLang="pl-PL">
                <a:solidFill>
                  <a:prstClr val="black"/>
                </a:solidFill>
                <a:latin typeface="Arial" charset="0"/>
                <a:cs typeface="Arial" charset="0"/>
              </a:rPr>
              <a:pPr algn="r" eaLnBrk="1" fontAlgn="base" hangingPunct="1">
                <a:spcBef>
                  <a:spcPct val="0"/>
                </a:spcBef>
                <a:spcAft>
                  <a:spcPct val="0"/>
                </a:spcAft>
              </a:pPr>
              <a:t>34</a:t>
            </a:fld>
            <a:endParaRPr lang="pl-PL" altLang="pl-PL">
              <a:solidFill>
                <a:prstClr val="black"/>
              </a:solidFill>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ymbol zastępczy obrazu slajdu 1"/>
          <p:cNvSpPr>
            <a:spLocks noGrp="1" noRot="1" noChangeAspect="1" noTextEdit="1"/>
          </p:cNvSpPr>
          <p:nvPr>
            <p:ph type="sldImg"/>
          </p:nvPr>
        </p:nvSpPr>
        <p:spPr bwMode="auto">
          <a:xfrm>
            <a:off x="900113" y="739775"/>
            <a:ext cx="4935537"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Symbol zastępczy notatek 2"/>
          <p:cNvSpPr>
            <a:spLocks noGrp="1"/>
          </p:cNvSpPr>
          <p:nvPr>
            <p:ph type="body" idx="1"/>
          </p:nvPr>
        </p:nvSpPr>
        <p:spPr>
          <a:xfrm>
            <a:off x="673100" y="4689483"/>
            <a:ext cx="5389563" cy="4437063"/>
          </a:xfrm>
          <a:noFill/>
        </p:spPr>
        <p:txBody>
          <a:bodyPr lIns="90695" tIns="45351" rIns="90695" bIns="45351"/>
          <a:lstStyle/>
          <a:p>
            <a:endParaRPr lang="pl-PL" smtClean="0"/>
          </a:p>
        </p:txBody>
      </p:sp>
      <p:sp>
        <p:nvSpPr>
          <p:cNvPr id="29700" name="Symbol zastępczy numeru slajdu 3"/>
          <p:cNvSpPr txBox="1">
            <a:spLocks noGrp="1"/>
          </p:cNvSpPr>
          <p:nvPr/>
        </p:nvSpPr>
        <p:spPr bwMode="auto">
          <a:xfrm>
            <a:off x="3816352" y="9369431"/>
            <a:ext cx="29178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95" tIns="45351" rIns="90695" bIns="45351" anchor="b"/>
          <a:lstStyle>
            <a:lvl1pPr defTabSz="947738" eaLnBrk="0" hangingPunct="0">
              <a:defRPr>
                <a:solidFill>
                  <a:schemeClr val="tx1"/>
                </a:solidFill>
                <a:latin typeface="Arial" charset="0"/>
              </a:defRPr>
            </a:lvl1pPr>
            <a:lvl2pPr marL="742950" indent="-285750" defTabSz="947738" eaLnBrk="0" hangingPunct="0">
              <a:defRPr>
                <a:solidFill>
                  <a:schemeClr val="tx1"/>
                </a:solidFill>
                <a:latin typeface="Arial" charset="0"/>
              </a:defRPr>
            </a:lvl2pPr>
            <a:lvl3pPr marL="1143000" indent="-228600" defTabSz="947738" eaLnBrk="0" hangingPunct="0">
              <a:defRPr>
                <a:solidFill>
                  <a:schemeClr val="tx1"/>
                </a:solidFill>
                <a:latin typeface="Arial" charset="0"/>
              </a:defRPr>
            </a:lvl3pPr>
            <a:lvl4pPr marL="1600200" indent="-228600" defTabSz="947738" eaLnBrk="0" hangingPunct="0">
              <a:defRPr>
                <a:solidFill>
                  <a:schemeClr val="tx1"/>
                </a:solidFill>
                <a:latin typeface="Arial" charset="0"/>
              </a:defRPr>
            </a:lvl4pPr>
            <a:lvl5pPr marL="2057400" indent="-228600" defTabSz="947738" eaLnBrk="0" hangingPunct="0">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pPr algn="r" eaLnBrk="1" hangingPunct="1"/>
            <a:fld id="{1A6F45B1-89DE-4A4F-8E86-3940C6425AD6}" type="slidenum">
              <a:rPr lang="pl-PL" sz="1100"/>
              <a:pPr algn="r" eaLnBrk="1" hangingPunct="1"/>
              <a:t>5</a:t>
            </a:fld>
            <a:endParaRPr lang="pl-PL" sz="11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ymbol zastępczy obrazu slajdu 1"/>
          <p:cNvSpPr>
            <a:spLocks noGrp="1" noRot="1" noChangeAspect="1" noTextEdit="1"/>
          </p:cNvSpPr>
          <p:nvPr>
            <p:ph type="sldImg"/>
          </p:nvPr>
        </p:nvSpPr>
        <p:spPr bwMode="auto">
          <a:xfrm>
            <a:off x="900113" y="739775"/>
            <a:ext cx="4935537"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Symbol zastępczy notatek 2"/>
          <p:cNvSpPr>
            <a:spLocks noGrp="1"/>
          </p:cNvSpPr>
          <p:nvPr>
            <p:ph type="body" idx="1"/>
          </p:nvPr>
        </p:nvSpPr>
        <p:spPr>
          <a:xfrm>
            <a:off x="673100" y="4689483"/>
            <a:ext cx="5389563" cy="4437063"/>
          </a:xfrm>
          <a:noFill/>
        </p:spPr>
        <p:txBody>
          <a:bodyPr lIns="90695" tIns="45351" rIns="90695" bIns="45351"/>
          <a:lstStyle/>
          <a:p>
            <a:endParaRPr lang="pl-PL" smtClean="0"/>
          </a:p>
        </p:txBody>
      </p:sp>
      <p:sp>
        <p:nvSpPr>
          <p:cNvPr id="29700" name="Symbol zastępczy numeru slajdu 3"/>
          <p:cNvSpPr txBox="1">
            <a:spLocks noGrp="1"/>
          </p:cNvSpPr>
          <p:nvPr/>
        </p:nvSpPr>
        <p:spPr bwMode="auto">
          <a:xfrm>
            <a:off x="3816352" y="9369431"/>
            <a:ext cx="29178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95" tIns="45351" rIns="90695" bIns="45351" anchor="b"/>
          <a:lstStyle>
            <a:lvl1pPr defTabSz="947738" eaLnBrk="0" hangingPunct="0">
              <a:defRPr>
                <a:solidFill>
                  <a:schemeClr val="tx1"/>
                </a:solidFill>
                <a:latin typeface="Arial" charset="0"/>
              </a:defRPr>
            </a:lvl1pPr>
            <a:lvl2pPr marL="742950" indent="-285750" defTabSz="947738" eaLnBrk="0" hangingPunct="0">
              <a:defRPr>
                <a:solidFill>
                  <a:schemeClr val="tx1"/>
                </a:solidFill>
                <a:latin typeface="Arial" charset="0"/>
              </a:defRPr>
            </a:lvl2pPr>
            <a:lvl3pPr marL="1143000" indent="-228600" defTabSz="947738" eaLnBrk="0" hangingPunct="0">
              <a:defRPr>
                <a:solidFill>
                  <a:schemeClr val="tx1"/>
                </a:solidFill>
                <a:latin typeface="Arial" charset="0"/>
              </a:defRPr>
            </a:lvl3pPr>
            <a:lvl4pPr marL="1600200" indent="-228600" defTabSz="947738" eaLnBrk="0" hangingPunct="0">
              <a:defRPr>
                <a:solidFill>
                  <a:schemeClr val="tx1"/>
                </a:solidFill>
                <a:latin typeface="Arial" charset="0"/>
              </a:defRPr>
            </a:lvl4pPr>
            <a:lvl5pPr marL="2057400" indent="-228600" defTabSz="947738" eaLnBrk="0" hangingPunct="0">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pPr algn="r" eaLnBrk="1" hangingPunct="1"/>
            <a:fld id="{1A6F45B1-89DE-4A4F-8E86-3940C6425AD6}" type="slidenum">
              <a:rPr lang="pl-PL" sz="1100"/>
              <a:pPr algn="r" eaLnBrk="1" hangingPunct="1"/>
              <a:t>6</a:t>
            </a:fld>
            <a:endParaRPr lang="pl-PL" sz="11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ymbol zastępczy obrazu slajdu 1"/>
          <p:cNvSpPr>
            <a:spLocks noGrp="1" noRot="1" noChangeAspect="1" noTextEdit="1"/>
          </p:cNvSpPr>
          <p:nvPr>
            <p:ph type="sldImg"/>
          </p:nvPr>
        </p:nvSpPr>
        <p:spPr bwMode="auto">
          <a:xfrm>
            <a:off x="900113" y="739775"/>
            <a:ext cx="4935537"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Symbol zastępczy notatek 2"/>
          <p:cNvSpPr>
            <a:spLocks noGrp="1"/>
          </p:cNvSpPr>
          <p:nvPr>
            <p:ph type="body" idx="1"/>
          </p:nvPr>
        </p:nvSpPr>
        <p:spPr>
          <a:xfrm>
            <a:off x="673100" y="4689481"/>
            <a:ext cx="5389563" cy="4437063"/>
          </a:xfrm>
          <a:noFill/>
        </p:spPr>
        <p:txBody>
          <a:bodyPr lIns="90695" tIns="45351" rIns="90695" bIns="45351"/>
          <a:lstStyle/>
          <a:p>
            <a:endParaRPr lang="pl-PL" smtClean="0"/>
          </a:p>
        </p:txBody>
      </p:sp>
      <p:sp>
        <p:nvSpPr>
          <p:cNvPr id="29700" name="Symbol zastępczy numeru slajdu 3"/>
          <p:cNvSpPr txBox="1">
            <a:spLocks noGrp="1"/>
          </p:cNvSpPr>
          <p:nvPr/>
        </p:nvSpPr>
        <p:spPr bwMode="auto">
          <a:xfrm>
            <a:off x="3816352" y="9369429"/>
            <a:ext cx="29178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95" tIns="45351" rIns="90695" bIns="45351" anchor="b"/>
          <a:lstStyle>
            <a:lvl1pPr defTabSz="947738" eaLnBrk="0" hangingPunct="0">
              <a:defRPr>
                <a:solidFill>
                  <a:schemeClr val="tx1"/>
                </a:solidFill>
                <a:latin typeface="Arial" charset="0"/>
              </a:defRPr>
            </a:lvl1pPr>
            <a:lvl2pPr marL="742950" indent="-285750" defTabSz="947738" eaLnBrk="0" hangingPunct="0">
              <a:defRPr>
                <a:solidFill>
                  <a:schemeClr val="tx1"/>
                </a:solidFill>
                <a:latin typeface="Arial" charset="0"/>
              </a:defRPr>
            </a:lvl2pPr>
            <a:lvl3pPr marL="1143000" indent="-228600" defTabSz="947738" eaLnBrk="0" hangingPunct="0">
              <a:defRPr>
                <a:solidFill>
                  <a:schemeClr val="tx1"/>
                </a:solidFill>
                <a:latin typeface="Arial" charset="0"/>
              </a:defRPr>
            </a:lvl3pPr>
            <a:lvl4pPr marL="1600200" indent="-228600" defTabSz="947738" eaLnBrk="0" hangingPunct="0">
              <a:defRPr>
                <a:solidFill>
                  <a:schemeClr val="tx1"/>
                </a:solidFill>
                <a:latin typeface="Arial" charset="0"/>
              </a:defRPr>
            </a:lvl4pPr>
            <a:lvl5pPr marL="2057400" indent="-228600" defTabSz="947738" eaLnBrk="0" hangingPunct="0">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pPr algn="r" eaLnBrk="1" hangingPunct="1"/>
            <a:fld id="{1A6F45B1-89DE-4A4F-8E86-3940C6425AD6}" type="slidenum">
              <a:rPr lang="pl-PL" sz="1100"/>
              <a:pPr algn="r" eaLnBrk="1" hangingPunct="1"/>
              <a:t>7</a:t>
            </a:fld>
            <a:endParaRPr lang="pl-PL" sz="11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ymbol zastępczy obrazu slajdu 1"/>
          <p:cNvSpPr>
            <a:spLocks noGrp="1" noRot="1" noChangeAspect="1" noTextEdit="1"/>
          </p:cNvSpPr>
          <p:nvPr>
            <p:ph type="sldImg"/>
          </p:nvPr>
        </p:nvSpPr>
        <p:spPr bwMode="auto">
          <a:xfrm>
            <a:off x="900113" y="739775"/>
            <a:ext cx="4935537"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Symbol zastępczy notatek 2"/>
          <p:cNvSpPr>
            <a:spLocks noGrp="1"/>
          </p:cNvSpPr>
          <p:nvPr>
            <p:ph type="body" idx="1"/>
          </p:nvPr>
        </p:nvSpPr>
        <p:spPr>
          <a:xfrm>
            <a:off x="673100" y="4689483"/>
            <a:ext cx="5389563" cy="4437063"/>
          </a:xfrm>
          <a:noFill/>
        </p:spPr>
        <p:txBody>
          <a:bodyPr lIns="90695" tIns="45351" rIns="90695" bIns="45351"/>
          <a:lstStyle/>
          <a:p>
            <a:endParaRPr lang="pl-PL" smtClean="0"/>
          </a:p>
        </p:txBody>
      </p:sp>
      <p:sp>
        <p:nvSpPr>
          <p:cNvPr id="29700" name="Symbol zastępczy numeru slajdu 3"/>
          <p:cNvSpPr txBox="1">
            <a:spLocks noGrp="1"/>
          </p:cNvSpPr>
          <p:nvPr/>
        </p:nvSpPr>
        <p:spPr bwMode="auto">
          <a:xfrm>
            <a:off x="3816352" y="9369431"/>
            <a:ext cx="29178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95" tIns="45351" rIns="90695" bIns="45351" anchor="b"/>
          <a:lstStyle>
            <a:lvl1pPr defTabSz="947738" eaLnBrk="0" hangingPunct="0">
              <a:defRPr>
                <a:solidFill>
                  <a:schemeClr val="tx1"/>
                </a:solidFill>
                <a:latin typeface="Arial" charset="0"/>
              </a:defRPr>
            </a:lvl1pPr>
            <a:lvl2pPr marL="742950" indent="-285750" defTabSz="947738" eaLnBrk="0" hangingPunct="0">
              <a:defRPr>
                <a:solidFill>
                  <a:schemeClr val="tx1"/>
                </a:solidFill>
                <a:latin typeface="Arial" charset="0"/>
              </a:defRPr>
            </a:lvl2pPr>
            <a:lvl3pPr marL="1143000" indent="-228600" defTabSz="947738" eaLnBrk="0" hangingPunct="0">
              <a:defRPr>
                <a:solidFill>
                  <a:schemeClr val="tx1"/>
                </a:solidFill>
                <a:latin typeface="Arial" charset="0"/>
              </a:defRPr>
            </a:lvl3pPr>
            <a:lvl4pPr marL="1600200" indent="-228600" defTabSz="947738" eaLnBrk="0" hangingPunct="0">
              <a:defRPr>
                <a:solidFill>
                  <a:schemeClr val="tx1"/>
                </a:solidFill>
                <a:latin typeface="Arial" charset="0"/>
              </a:defRPr>
            </a:lvl4pPr>
            <a:lvl5pPr marL="2057400" indent="-228600" defTabSz="947738" eaLnBrk="0" hangingPunct="0">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pPr algn="r" eaLnBrk="1" hangingPunct="1"/>
            <a:fld id="{1A6F45B1-89DE-4A4F-8E86-3940C6425AD6}" type="slidenum">
              <a:rPr lang="pl-PL" sz="1100"/>
              <a:pPr algn="r" eaLnBrk="1" hangingPunct="1"/>
              <a:t>8</a:t>
            </a:fld>
            <a:endParaRPr lang="pl-PL" sz="11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ymbol zastępczy obrazu slajdu 1"/>
          <p:cNvSpPr>
            <a:spLocks noGrp="1" noRot="1" noChangeAspect="1" noTextEdit="1"/>
          </p:cNvSpPr>
          <p:nvPr>
            <p:ph type="sldImg"/>
          </p:nvPr>
        </p:nvSpPr>
        <p:spPr bwMode="auto">
          <a:xfrm>
            <a:off x="900113" y="739775"/>
            <a:ext cx="4935537"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Symbol zastępczy notatek 2"/>
          <p:cNvSpPr>
            <a:spLocks noGrp="1"/>
          </p:cNvSpPr>
          <p:nvPr>
            <p:ph type="body" idx="1"/>
          </p:nvPr>
        </p:nvSpPr>
        <p:spPr>
          <a:xfrm>
            <a:off x="673100" y="4689483"/>
            <a:ext cx="5389563" cy="4437063"/>
          </a:xfrm>
          <a:noFill/>
        </p:spPr>
        <p:txBody>
          <a:bodyPr lIns="90695" tIns="45351" rIns="90695" bIns="45351"/>
          <a:lstStyle/>
          <a:p>
            <a:endParaRPr lang="pl-PL" smtClean="0"/>
          </a:p>
        </p:txBody>
      </p:sp>
      <p:sp>
        <p:nvSpPr>
          <p:cNvPr id="29700" name="Symbol zastępczy numeru slajdu 3"/>
          <p:cNvSpPr txBox="1">
            <a:spLocks noGrp="1"/>
          </p:cNvSpPr>
          <p:nvPr/>
        </p:nvSpPr>
        <p:spPr bwMode="auto">
          <a:xfrm>
            <a:off x="3816352" y="9369431"/>
            <a:ext cx="29178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95" tIns="45351" rIns="90695" bIns="45351" anchor="b"/>
          <a:lstStyle>
            <a:lvl1pPr defTabSz="947738" eaLnBrk="0" hangingPunct="0">
              <a:defRPr>
                <a:solidFill>
                  <a:schemeClr val="tx1"/>
                </a:solidFill>
                <a:latin typeface="Arial" charset="0"/>
              </a:defRPr>
            </a:lvl1pPr>
            <a:lvl2pPr marL="742950" indent="-285750" defTabSz="947738" eaLnBrk="0" hangingPunct="0">
              <a:defRPr>
                <a:solidFill>
                  <a:schemeClr val="tx1"/>
                </a:solidFill>
                <a:latin typeface="Arial" charset="0"/>
              </a:defRPr>
            </a:lvl2pPr>
            <a:lvl3pPr marL="1143000" indent="-228600" defTabSz="947738" eaLnBrk="0" hangingPunct="0">
              <a:defRPr>
                <a:solidFill>
                  <a:schemeClr val="tx1"/>
                </a:solidFill>
                <a:latin typeface="Arial" charset="0"/>
              </a:defRPr>
            </a:lvl3pPr>
            <a:lvl4pPr marL="1600200" indent="-228600" defTabSz="947738" eaLnBrk="0" hangingPunct="0">
              <a:defRPr>
                <a:solidFill>
                  <a:schemeClr val="tx1"/>
                </a:solidFill>
                <a:latin typeface="Arial" charset="0"/>
              </a:defRPr>
            </a:lvl4pPr>
            <a:lvl5pPr marL="2057400" indent="-228600" defTabSz="947738" eaLnBrk="0" hangingPunct="0">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pPr algn="r" eaLnBrk="1" hangingPunct="1"/>
            <a:fld id="{1A6F45B1-89DE-4A4F-8E86-3940C6425AD6}" type="slidenum">
              <a:rPr lang="pl-PL" sz="1100"/>
              <a:pPr algn="r" eaLnBrk="1" hangingPunct="1"/>
              <a:t>9</a:t>
            </a:fld>
            <a:endParaRPr lang="pl-PL" sz="11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ymbol zastępczy obrazu slajdu 1"/>
          <p:cNvSpPr>
            <a:spLocks noGrp="1" noRot="1" noChangeAspect="1" noTextEdit="1"/>
          </p:cNvSpPr>
          <p:nvPr>
            <p:ph type="sldImg"/>
          </p:nvPr>
        </p:nvSpPr>
        <p:spPr bwMode="auto">
          <a:xfrm>
            <a:off x="900113" y="739775"/>
            <a:ext cx="4935537"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Symbol zastępczy notatek 2"/>
          <p:cNvSpPr>
            <a:spLocks noGrp="1"/>
          </p:cNvSpPr>
          <p:nvPr>
            <p:ph type="body" idx="1"/>
          </p:nvPr>
        </p:nvSpPr>
        <p:spPr>
          <a:xfrm>
            <a:off x="673100" y="4689481"/>
            <a:ext cx="5389563" cy="4437063"/>
          </a:xfrm>
          <a:noFill/>
        </p:spPr>
        <p:txBody>
          <a:bodyPr lIns="90695" tIns="45351" rIns="90695" bIns="45351"/>
          <a:lstStyle/>
          <a:p>
            <a:endParaRPr lang="pl-PL" smtClean="0"/>
          </a:p>
        </p:txBody>
      </p:sp>
      <p:sp>
        <p:nvSpPr>
          <p:cNvPr id="29700" name="Symbol zastępczy numeru slajdu 3"/>
          <p:cNvSpPr txBox="1">
            <a:spLocks noGrp="1"/>
          </p:cNvSpPr>
          <p:nvPr/>
        </p:nvSpPr>
        <p:spPr bwMode="auto">
          <a:xfrm>
            <a:off x="3816352" y="9369429"/>
            <a:ext cx="29178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95" tIns="45351" rIns="90695" bIns="45351" anchor="b"/>
          <a:lstStyle>
            <a:lvl1pPr defTabSz="947738" eaLnBrk="0" hangingPunct="0">
              <a:defRPr>
                <a:solidFill>
                  <a:schemeClr val="tx1"/>
                </a:solidFill>
                <a:latin typeface="Arial" charset="0"/>
              </a:defRPr>
            </a:lvl1pPr>
            <a:lvl2pPr marL="742950" indent="-285750" defTabSz="947738" eaLnBrk="0" hangingPunct="0">
              <a:defRPr>
                <a:solidFill>
                  <a:schemeClr val="tx1"/>
                </a:solidFill>
                <a:latin typeface="Arial" charset="0"/>
              </a:defRPr>
            </a:lvl2pPr>
            <a:lvl3pPr marL="1143000" indent="-228600" defTabSz="947738" eaLnBrk="0" hangingPunct="0">
              <a:defRPr>
                <a:solidFill>
                  <a:schemeClr val="tx1"/>
                </a:solidFill>
                <a:latin typeface="Arial" charset="0"/>
              </a:defRPr>
            </a:lvl3pPr>
            <a:lvl4pPr marL="1600200" indent="-228600" defTabSz="947738" eaLnBrk="0" hangingPunct="0">
              <a:defRPr>
                <a:solidFill>
                  <a:schemeClr val="tx1"/>
                </a:solidFill>
                <a:latin typeface="Arial" charset="0"/>
              </a:defRPr>
            </a:lvl4pPr>
            <a:lvl5pPr marL="2057400" indent="-228600" defTabSz="947738" eaLnBrk="0" hangingPunct="0">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pPr algn="r" eaLnBrk="1" hangingPunct="1"/>
            <a:fld id="{1A6F45B1-89DE-4A4F-8E86-3940C6425AD6}" type="slidenum">
              <a:rPr lang="pl-PL" sz="1100"/>
              <a:pPr algn="r" eaLnBrk="1" hangingPunct="1"/>
              <a:t>10</a:t>
            </a:fld>
            <a:endParaRPr lang="pl-PL" sz="11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8B97A570-46D2-4D0D-B283-D70C462B4BDF}" type="slidenum">
              <a:rPr lang="pl-PL"/>
              <a:pPr>
                <a:defRPr/>
              </a:pPr>
              <a:t>‹#›</a:t>
            </a:fld>
            <a:endParaRPr lang="pl-PL"/>
          </a:p>
        </p:txBody>
      </p:sp>
    </p:spTree>
    <p:extLst>
      <p:ext uri="{BB962C8B-B14F-4D97-AF65-F5344CB8AC3E}">
        <p14:creationId xmlns:p14="http://schemas.microsoft.com/office/powerpoint/2010/main" val="364847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9A23C971-D05A-4569-BE5C-BEDBFA178AD6}" type="slidenum">
              <a:rPr lang="pl-PL"/>
              <a:pPr>
                <a:defRPr/>
              </a:pPr>
              <a:t>‹#›</a:t>
            </a:fld>
            <a:endParaRPr lang="pl-PL"/>
          </a:p>
        </p:txBody>
      </p:sp>
    </p:spTree>
    <p:extLst>
      <p:ext uri="{BB962C8B-B14F-4D97-AF65-F5344CB8AC3E}">
        <p14:creationId xmlns:p14="http://schemas.microsoft.com/office/powerpoint/2010/main" val="1053496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59739BE6-F3BA-4D34-A439-2A255707B06B}" type="slidenum">
              <a:rPr lang="pl-PL"/>
              <a:pPr>
                <a:defRPr/>
              </a:pPr>
              <a:t>‹#›</a:t>
            </a:fld>
            <a:endParaRPr lang="pl-PL"/>
          </a:p>
        </p:txBody>
      </p:sp>
    </p:spTree>
    <p:extLst>
      <p:ext uri="{BB962C8B-B14F-4D97-AF65-F5344CB8AC3E}">
        <p14:creationId xmlns:p14="http://schemas.microsoft.com/office/powerpoint/2010/main" val="3128531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ytuł, zawartość i 2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quarter" idx="2"/>
          </p:nvPr>
        </p:nvSpPr>
        <p:spPr>
          <a:xfrm>
            <a:off x="4648200" y="1600200"/>
            <a:ext cx="4038600" cy="21859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zawartości 4"/>
          <p:cNvSpPr>
            <a:spLocks noGrp="1"/>
          </p:cNvSpPr>
          <p:nvPr>
            <p:ph sz="quarter" idx="3"/>
          </p:nvPr>
        </p:nvSpPr>
        <p:spPr>
          <a:xfrm>
            <a:off x="4648200" y="3938588"/>
            <a:ext cx="4038600" cy="218757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Rectangle 4"/>
          <p:cNvSpPr>
            <a:spLocks noGrp="1" noChangeArrowheads="1"/>
          </p:cNvSpPr>
          <p:nvPr>
            <p:ph type="dt" sz="half" idx="10"/>
          </p:nvPr>
        </p:nvSpPr>
        <p:spPr>
          <a:ln/>
        </p:spPr>
        <p:txBody>
          <a:bodyPr/>
          <a:lstStyle>
            <a:lvl1pPr>
              <a:defRPr/>
            </a:lvl1pPr>
          </a:lstStyle>
          <a:p>
            <a:pPr>
              <a:defRPr/>
            </a:pPr>
            <a:endParaRPr lang="pl-PL"/>
          </a:p>
        </p:txBody>
      </p:sp>
      <p:sp>
        <p:nvSpPr>
          <p:cNvPr id="7" name="Rectangle 5"/>
          <p:cNvSpPr>
            <a:spLocks noGrp="1" noChangeArrowheads="1"/>
          </p:cNvSpPr>
          <p:nvPr>
            <p:ph type="ftr" sz="quarter" idx="11"/>
          </p:nvPr>
        </p:nvSpPr>
        <p:spPr>
          <a:ln/>
        </p:spPr>
        <p:txBody>
          <a:bodyPr/>
          <a:lstStyle>
            <a:lvl1pPr>
              <a:defRPr/>
            </a:lvl1pPr>
          </a:lstStyle>
          <a:p>
            <a:pPr>
              <a:defRPr/>
            </a:pPr>
            <a:endParaRPr lang="pl-PL"/>
          </a:p>
        </p:txBody>
      </p:sp>
      <p:sp>
        <p:nvSpPr>
          <p:cNvPr id="8" name="Rectangle 6"/>
          <p:cNvSpPr>
            <a:spLocks noGrp="1" noChangeArrowheads="1"/>
          </p:cNvSpPr>
          <p:nvPr>
            <p:ph type="sldNum" sz="quarter" idx="12"/>
          </p:nvPr>
        </p:nvSpPr>
        <p:spPr>
          <a:ln/>
        </p:spPr>
        <p:txBody>
          <a:bodyPr/>
          <a:lstStyle>
            <a:lvl1pPr>
              <a:defRPr/>
            </a:lvl1pPr>
          </a:lstStyle>
          <a:p>
            <a:pPr>
              <a:defRPr/>
            </a:pPr>
            <a:fld id="{42B22EF2-A602-4F31-8B5B-6C0DA190203C}" type="slidenum">
              <a:rPr lang="pl-PL"/>
              <a:pPr>
                <a:defRPr/>
              </a:pPr>
              <a:t>‹#›</a:t>
            </a:fld>
            <a:endParaRPr lang="pl-PL"/>
          </a:p>
        </p:txBody>
      </p:sp>
    </p:spTree>
    <p:extLst>
      <p:ext uri="{BB962C8B-B14F-4D97-AF65-F5344CB8AC3E}">
        <p14:creationId xmlns:p14="http://schemas.microsoft.com/office/powerpoint/2010/main" val="4014530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B76E04D4-3791-4752-ABF0-699A2A349645}" type="slidenum">
              <a:rPr lang="pl-PL"/>
              <a:pPr>
                <a:defRPr/>
              </a:pPr>
              <a:t>‹#›</a:t>
            </a:fld>
            <a:endParaRPr lang="pl-PL"/>
          </a:p>
        </p:txBody>
      </p:sp>
    </p:spTree>
    <p:extLst>
      <p:ext uri="{BB962C8B-B14F-4D97-AF65-F5344CB8AC3E}">
        <p14:creationId xmlns:p14="http://schemas.microsoft.com/office/powerpoint/2010/main" val="1922952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CFB1D711-A908-4C19-8FB0-0DEA1F284BD1}" type="slidenum">
              <a:rPr lang="pl-PL"/>
              <a:pPr>
                <a:defRPr/>
              </a:pPr>
              <a:t>‹#›</a:t>
            </a:fld>
            <a:endParaRPr lang="pl-PL"/>
          </a:p>
        </p:txBody>
      </p:sp>
    </p:spTree>
    <p:extLst>
      <p:ext uri="{BB962C8B-B14F-4D97-AF65-F5344CB8AC3E}">
        <p14:creationId xmlns:p14="http://schemas.microsoft.com/office/powerpoint/2010/main" val="2408205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637219BB-DEAB-4024-B5BB-D232F4507F48}" type="slidenum">
              <a:rPr lang="pl-PL"/>
              <a:pPr>
                <a:defRPr/>
              </a:pPr>
              <a:t>‹#›</a:t>
            </a:fld>
            <a:endParaRPr lang="pl-PL"/>
          </a:p>
        </p:txBody>
      </p:sp>
    </p:spTree>
    <p:extLst>
      <p:ext uri="{BB962C8B-B14F-4D97-AF65-F5344CB8AC3E}">
        <p14:creationId xmlns:p14="http://schemas.microsoft.com/office/powerpoint/2010/main" val="935472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dt" sz="half" idx="10"/>
          </p:nvPr>
        </p:nvSpPr>
        <p:spPr>
          <a:ln/>
        </p:spPr>
        <p:txBody>
          <a:bodyPr/>
          <a:lstStyle>
            <a:lvl1pPr>
              <a:defRPr/>
            </a:lvl1pPr>
          </a:lstStyle>
          <a:p>
            <a:pPr>
              <a:defRPr/>
            </a:pPr>
            <a:endParaRPr lang="pl-PL"/>
          </a:p>
        </p:txBody>
      </p:sp>
      <p:sp>
        <p:nvSpPr>
          <p:cNvPr id="8" name="Rectangle 5"/>
          <p:cNvSpPr>
            <a:spLocks noGrp="1" noChangeArrowheads="1"/>
          </p:cNvSpPr>
          <p:nvPr>
            <p:ph type="ftr" sz="quarter" idx="11"/>
          </p:nvPr>
        </p:nvSpPr>
        <p:spPr>
          <a:ln/>
        </p:spPr>
        <p:txBody>
          <a:bodyPr/>
          <a:lstStyle>
            <a:lvl1pPr>
              <a:defRPr/>
            </a:lvl1pPr>
          </a:lstStyle>
          <a:p>
            <a:pPr>
              <a:defRPr/>
            </a:pPr>
            <a:endParaRPr lang="pl-PL"/>
          </a:p>
        </p:txBody>
      </p:sp>
      <p:sp>
        <p:nvSpPr>
          <p:cNvPr id="9" name="Rectangle 6"/>
          <p:cNvSpPr>
            <a:spLocks noGrp="1" noChangeArrowheads="1"/>
          </p:cNvSpPr>
          <p:nvPr>
            <p:ph type="sldNum" sz="quarter" idx="12"/>
          </p:nvPr>
        </p:nvSpPr>
        <p:spPr>
          <a:ln/>
        </p:spPr>
        <p:txBody>
          <a:bodyPr/>
          <a:lstStyle>
            <a:lvl1pPr>
              <a:defRPr/>
            </a:lvl1pPr>
          </a:lstStyle>
          <a:p>
            <a:pPr>
              <a:defRPr/>
            </a:pPr>
            <a:fld id="{31F75102-7CF5-48E7-94A7-54D20EF0150B}" type="slidenum">
              <a:rPr lang="pl-PL"/>
              <a:pPr>
                <a:defRPr/>
              </a:pPr>
              <a:t>‹#›</a:t>
            </a:fld>
            <a:endParaRPr lang="pl-PL"/>
          </a:p>
        </p:txBody>
      </p:sp>
    </p:spTree>
    <p:extLst>
      <p:ext uri="{BB962C8B-B14F-4D97-AF65-F5344CB8AC3E}">
        <p14:creationId xmlns:p14="http://schemas.microsoft.com/office/powerpoint/2010/main" val="2122620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dt" sz="half" idx="10"/>
          </p:nvPr>
        </p:nvSpPr>
        <p:spPr>
          <a:ln/>
        </p:spPr>
        <p:txBody>
          <a:bodyPr/>
          <a:lstStyle>
            <a:lvl1pPr>
              <a:defRPr/>
            </a:lvl1pPr>
          </a:lstStyle>
          <a:p>
            <a:pPr>
              <a:defRPr/>
            </a:pPr>
            <a:endParaRPr lang="pl-PL"/>
          </a:p>
        </p:txBody>
      </p:sp>
      <p:sp>
        <p:nvSpPr>
          <p:cNvPr id="4" name="Rectangle 5"/>
          <p:cNvSpPr>
            <a:spLocks noGrp="1" noChangeArrowheads="1"/>
          </p:cNvSpPr>
          <p:nvPr>
            <p:ph type="ftr" sz="quarter" idx="11"/>
          </p:nvPr>
        </p:nvSpPr>
        <p:spPr>
          <a:ln/>
        </p:spPr>
        <p:txBody>
          <a:bodyPr/>
          <a:lstStyle>
            <a:lvl1pPr>
              <a:defRPr/>
            </a:lvl1pPr>
          </a:lstStyle>
          <a:p>
            <a:pPr>
              <a:defRPr/>
            </a:pPr>
            <a:endParaRPr lang="pl-PL"/>
          </a:p>
        </p:txBody>
      </p:sp>
      <p:sp>
        <p:nvSpPr>
          <p:cNvPr id="5" name="Rectangle 6"/>
          <p:cNvSpPr>
            <a:spLocks noGrp="1" noChangeArrowheads="1"/>
          </p:cNvSpPr>
          <p:nvPr>
            <p:ph type="sldNum" sz="quarter" idx="12"/>
          </p:nvPr>
        </p:nvSpPr>
        <p:spPr>
          <a:ln/>
        </p:spPr>
        <p:txBody>
          <a:bodyPr/>
          <a:lstStyle>
            <a:lvl1pPr>
              <a:defRPr/>
            </a:lvl1pPr>
          </a:lstStyle>
          <a:p>
            <a:pPr>
              <a:defRPr/>
            </a:pPr>
            <a:fld id="{93E333BA-CC5F-4A5D-BFD0-1B5DDF341803}" type="slidenum">
              <a:rPr lang="pl-PL"/>
              <a:pPr>
                <a:defRPr/>
              </a:pPr>
              <a:t>‹#›</a:t>
            </a:fld>
            <a:endParaRPr lang="pl-PL"/>
          </a:p>
        </p:txBody>
      </p:sp>
    </p:spTree>
    <p:extLst>
      <p:ext uri="{BB962C8B-B14F-4D97-AF65-F5344CB8AC3E}">
        <p14:creationId xmlns:p14="http://schemas.microsoft.com/office/powerpoint/2010/main" val="1845542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p>
        </p:txBody>
      </p:sp>
      <p:sp>
        <p:nvSpPr>
          <p:cNvPr id="3" name="Rectangle 5"/>
          <p:cNvSpPr>
            <a:spLocks noGrp="1" noChangeArrowheads="1"/>
          </p:cNvSpPr>
          <p:nvPr>
            <p:ph type="ftr" sz="quarter" idx="11"/>
          </p:nvPr>
        </p:nvSpPr>
        <p:spPr>
          <a:ln/>
        </p:spPr>
        <p:txBody>
          <a:bodyPr/>
          <a:lstStyle>
            <a:lvl1pPr>
              <a:defRPr/>
            </a:lvl1pPr>
          </a:lstStyle>
          <a:p>
            <a:pPr>
              <a:defRPr/>
            </a:pPr>
            <a:endParaRPr lang="pl-PL"/>
          </a:p>
        </p:txBody>
      </p:sp>
      <p:sp>
        <p:nvSpPr>
          <p:cNvPr id="4" name="Rectangle 6"/>
          <p:cNvSpPr>
            <a:spLocks noGrp="1" noChangeArrowheads="1"/>
          </p:cNvSpPr>
          <p:nvPr>
            <p:ph type="sldNum" sz="quarter" idx="12"/>
          </p:nvPr>
        </p:nvSpPr>
        <p:spPr>
          <a:ln/>
        </p:spPr>
        <p:txBody>
          <a:bodyPr/>
          <a:lstStyle>
            <a:lvl1pPr>
              <a:defRPr/>
            </a:lvl1pPr>
          </a:lstStyle>
          <a:p>
            <a:pPr>
              <a:defRPr/>
            </a:pPr>
            <a:fld id="{96FE0C29-72C1-478A-A281-95A301D07E43}" type="slidenum">
              <a:rPr lang="pl-PL"/>
              <a:pPr>
                <a:defRPr/>
              </a:pPr>
              <a:t>‹#›</a:t>
            </a:fld>
            <a:endParaRPr lang="pl-PL"/>
          </a:p>
        </p:txBody>
      </p:sp>
    </p:spTree>
    <p:extLst>
      <p:ext uri="{BB962C8B-B14F-4D97-AF65-F5344CB8AC3E}">
        <p14:creationId xmlns:p14="http://schemas.microsoft.com/office/powerpoint/2010/main" val="784767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A6ACE622-78BA-4E45-B3E3-134DD940E1D6}" type="slidenum">
              <a:rPr lang="pl-PL"/>
              <a:pPr>
                <a:defRPr/>
              </a:pPr>
              <a:t>‹#›</a:t>
            </a:fld>
            <a:endParaRPr lang="pl-PL"/>
          </a:p>
        </p:txBody>
      </p:sp>
    </p:spTree>
    <p:extLst>
      <p:ext uri="{BB962C8B-B14F-4D97-AF65-F5344CB8AC3E}">
        <p14:creationId xmlns:p14="http://schemas.microsoft.com/office/powerpoint/2010/main" val="1541846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D983DCA8-2B3C-4D75-B2FF-D3502502ED4E}" type="slidenum">
              <a:rPr lang="pl-PL"/>
              <a:pPr>
                <a:defRPr/>
              </a:pPr>
              <a:t>‹#›</a:t>
            </a:fld>
            <a:endParaRPr lang="pl-PL"/>
          </a:p>
        </p:txBody>
      </p:sp>
    </p:spTree>
    <p:extLst>
      <p:ext uri="{BB962C8B-B14F-4D97-AF65-F5344CB8AC3E}">
        <p14:creationId xmlns:p14="http://schemas.microsoft.com/office/powerpoint/2010/main" val="2586836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smtClean="0"/>
              <a:t>Kliknij, aby edytować styl wzorca tytułu</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pl-P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pl-P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25E5C207-7FEA-453F-B0FE-4AAA795A7D34}"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7.xml"/><Relationship Id="rId13" Type="http://schemas.microsoft.com/office/2007/relationships/diagramDrawing" Target="../diagrams/drawing8.xml"/><Relationship Id="rId18" Type="http://schemas.microsoft.com/office/2007/relationships/diagramDrawing" Target="../diagrams/drawing9.xml"/><Relationship Id="rId3" Type="http://schemas.openxmlformats.org/officeDocument/2006/relationships/image" Target="../media/image2.png"/><Relationship Id="rId7" Type="http://schemas.openxmlformats.org/officeDocument/2006/relationships/diagramColors" Target="../diagrams/colors7.xml"/><Relationship Id="rId12" Type="http://schemas.openxmlformats.org/officeDocument/2006/relationships/diagramColors" Target="../diagrams/colors8.xml"/><Relationship Id="rId17" Type="http://schemas.openxmlformats.org/officeDocument/2006/relationships/diagramColors" Target="../diagrams/colors9.xml"/><Relationship Id="rId2" Type="http://schemas.openxmlformats.org/officeDocument/2006/relationships/notesSlide" Target="../notesSlides/notesSlide9.xml"/><Relationship Id="rId16" Type="http://schemas.openxmlformats.org/officeDocument/2006/relationships/diagramQuickStyle" Target="../diagrams/quickStyle9.xml"/><Relationship Id="rId1" Type="http://schemas.openxmlformats.org/officeDocument/2006/relationships/slideLayout" Target="../slideLayouts/slideLayout2.xml"/><Relationship Id="rId6" Type="http://schemas.openxmlformats.org/officeDocument/2006/relationships/diagramQuickStyle" Target="../diagrams/quickStyle7.xml"/><Relationship Id="rId11" Type="http://schemas.openxmlformats.org/officeDocument/2006/relationships/diagramQuickStyle" Target="../diagrams/quickStyle8.xml"/><Relationship Id="rId5" Type="http://schemas.openxmlformats.org/officeDocument/2006/relationships/diagramLayout" Target="../diagrams/layout7.xml"/><Relationship Id="rId15" Type="http://schemas.openxmlformats.org/officeDocument/2006/relationships/diagramLayout" Target="../diagrams/layout9.xml"/><Relationship Id="rId10" Type="http://schemas.openxmlformats.org/officeDocument/2006/relationships/diagramLayout" Target="../diagrams/layout8.xml"/><Relationship Id="rId4" Type="http://schemas.openxmlformats.org/officeDocument/2006/relationships/diagramData" Target="../diagrams/data7.xml"/><Relationship Id="rId9" Type="http://schemas.openxmlformats.org/officeDocument/2006/relationships/diagramData" Target="../diagrams/data8.xml"/><Relationship Id="rId14" Type="http://schemas.openxmlformats.org/officeDocument/2006/relationships/diagramData" Target="../diagrams/data9.xml"/></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8" Type="http://schemas.microsoft.com/office/2007/relationships/diagramDrawing" Target="../diagrams/drawing3.xml"/><Relationship Id="rId13" Type="http://schemas.microsoft.com/office/2007/relationships/diagramDrawing" Target="../diagrams/drawing4.xml"/><Relationship Id="rId18" Type="http://schemas.microsoft.com/office/2007/relationships/diagramDrawing" Target="../diagrams/drawing5.xml"/><Relationship Id="rId3" Type="http://schemas.openxmlformats.org/officeDocument/2006/relationships/image" Target="../media/image2.png"/><Relationship Id="rId7" Type="http://schemas.openxmlformats.org/officeDocument/2006/relationships/diagramColors" Target="../diagrams/colors3.xml"/><Relationship Id="rId12" Type="http://schemas.openxmlformats.org/officeDocument/2006/relationships/diagramColors" Target="../diagrams/colors4.xml"/><Relationship Id="rId17" Type="http://schemas.openxmlformats.org/officeDocument/2006/relationships/diagramColors" Target="../diagrams/colors5.xml"/><Relationship Id="rId2" Type="http://schemas.openxmlformats.org/officeDocument/2006/relationships/notesSlide" Target="../notesSlides/notesSlide6.xml"/><Relationship Id="rId16" Type="http://schemas.openxmlformats.org/officeDocument/2006/relationships/diagramQuickStyle" Target="../diagrams/quickStyle5.xml"/><Relationship Id="rId1" Type="http://schemas.openxmlformats.org/officeDocument/2006/relationships/slideLayout" Target="../slideLayouts/slideLayout2.xml"/><Relationship Id="rId6" Type="http://schemas.openxmlformats.org/officeDocument/2006/relationships/diagramQuickStyle" Target="../diagrams/quickStyle3.xml"/><Relationship Id="rId11" Type="http://schemas.openxmlformats.org/officeDocument/2006/relationships/diagramQuickStyle" Target="../diagrams/quickStyle4.xml"/><Relationship Id="rId5" Type="http://schemas.openxmlformats.org/officeDocument/2006/relationships/diagramLayout" Target="../diagrams/layout3.xml"/><Relationship Id="rId15" Type="http://schemas.openxmlformats.org/officeDocument/2006/relationships/diagramLayout" Target="../diagrams/layout5.xml"/><Relationship Id="rId10" Type="http://schemas.openxmlformats.org/officeDocument/2006/relationships/diagramLayout" Target="../diagrams/layout4.xml"/><Relationship Id="rId4" Type="http://schemas.openxmlformats.org/officeDocument/2006/relationships/diagramData" Target="../diagrams/data3.xml"/><Relationship Id="rId9" Type="http://schemas.openxmlformats.org/officeDocument/2006/relationships/diagramData" Target="../diagrams/data4.xml"/><Relationship Id="rId14" Type="http://schemas.openxmlformats.org/officeDocument/2006/relationships/diagramData" Target="../diagrams/data5.xml"/></Relationships>
</file>

<file path=ppt/slides/_rels/slide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2.png"/><Relationship Id="rId7" Type="http://schemas.openxmlformats.org/officeDocument/2006/relationships/diagramColors" Target="../diagrams/colors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14"/>
          <p:cNvSpPr>
            <a:spLocks noChangeShapeType="1"/>
          </p:cNvSpPr>
          <p:nvPr/>
        </p:nvSpPr>
        <p:spPr bwMode="auto">
          <a:xfrm>
            <a:off x="214313" y="6093296"/>
            <a:ext cx="8642350" cy="0"/>
          </a:xfrm>
          <a:prstGeom prst="line">
            <a:avLst/>
          </a:prstGeom>
          <a:noFill/>
          <a:ln w="28575">
            <a:solidFill>
              <a:srgbClr val="EF9E0D"/>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2051" name="Podtytuł 2"/>
          <p:cNvSpPr>
            <a:spLocks noGrp="1"/>
          </p:cNvSpPr>
          <p:nvPr>
            <p:ph type="subTitle" idx="1"/>
          </p:nvPr>
        </p:nvSpPr>
        <p:spPr>
          <a:xfrm>
            <a:off x="323851" y="2924176"/>
            <a:ext cx="8280598" cy="2449040"/>
          </a:xfrm>
        </p:spPr>
        <p:txBody>
          <a:bodyPr/>
          <a:lstStyle/>
          <a:p>
            <a:r>
              <a:rPr lang="pl-PL" sz="1800" b="1" dirty="0" smtClean="0">
                <a:solidFill>
                  <a:schemeClr val="accent2"/>
                </a:solidFill>
              </a:rPr>
              <a:t> </a:t>
            </a:r>
            <a:endParaRPr lang="pl-PL" sz="1800" b="1" dirty="0">
              <a:solidFill>
                <a:schemeClr val="accent2"/>
              </a:solidFill>
            </a:endParaRPr>
          </a:p>
          <a:p>
            <a:r>
              <a:rPr lang="pl-PL" sz="2400" b="1" dirty="0" smtClean="0">
                <a:solidFill>
                  <a:schemeClr val="accent2">
                    <a:lumMod val="75000"/>
                  </a:schemeClr>
                </a:solidFill>
              </a:rPr>
              <a:t>Narzędzia</a:t>
            </a:r>
          </a:p>
          <a:p>
            <a:r>
              <a:rPr lang="pl-PL" sz="2400" b="1" dirty="0" smtClean="0">
                <a:solidFill>
                  <a:schemeClr val="accent2">
                    <a:lumMod val="75000"/>
                  </a:schemeClr>
                </a:solidFill>
              </a:rPr>
              <a:t>Bankowego Funduszu </a:t>
            </a:r>
            <a:r>
              <a:rPr lang="pl-PL" sz="2400" b="1" dirty="0">
                <a:solidFill>
                  <a:schemeClr val="accent2">
                    <a:lumMod val="75000"/>
                  </a:schemeClr>
                </a:solidFill>
              </a:rPr>
              <a:t>G</a:t>
            </a:r>
            <a:r>
              <a:rPr lang="pl-PL" sz="2400" b="1" dirty="0" smtClean="0">
                <a:solidFill>
                  <a:schemeClr val="accent2">
                    <a:lumMod val="75000"/>
                  </a:schemeClr>
                </a:solidFill>
              </a:rPr>
              <a:t>warancyjnego </a:t>
            </a:r>
          </a:p>
          <a:p>
            <a:r>
              <a:rPr lang="pl-PL" sz="2400" b="1" dirty="0" smtClean="0">
                <a:solidFill>
                  <a:schemeClr val="accent2">
                    <a:lumMod val="75000"/>
                  </a:schemeClr>
                </a:solidFill>
              </a:rPr>
              <a:t>w procesie restrukturyzacji skok</a:t>
            </a:r>
          </a:p>
        </p:txBody>
      </p:sp>
      <p:sp>
        <p:nvSpPr>
          <p:cNvPr id="2053" name="Rectangle 2"/>
          <p:cNvSpPr>
            <a:spLocks noChangeArrowheads="1"/>
          </p:cNvSpPr>
          <p:nvPr/>
        </p:nvSpPr>
        <p:spPr bwMode="auto">
          <a:xfrm>
            <a:off x="214313" y="2924175"/>
            <a:ext cx="8750300"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defTabSz="1041400"/>
            <a:endParaRPr lang="pl-PL" sz="1400" b="1">
              <a:solidFill>
                <a:srgbClr val="22458B"/>
              </a:solidFill>
            </a:endParaRPr>
          </a:p>
        </p:txBody>
      </p:sp>
      <p:pic>
        <p:nvPicPr>
          <p:cNvPr id="205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980728"/>
            <a:ext cx="2520279" cy="111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Line 9"/>
          <p:cNvSpPr>
            <a:spLocks noChangeShapeType="1"/>
          </p:cNvSpPr>
          <p:nvPr/>
        </p:nvSpPr>
        <p:spPr bwMode="auto">
          <a:xfrm>
            <a:off x="214313" y="2420888"/>
            <a:ext cx="8642350" cy="0"/>
          </a:xfrm>
          <a:prstGeom prst="line">
            <a:avLst/>
          </a:prstGeom>
          <a:noFill/>
          <a:ln w="76200">
            <a:solidFill>
              <a:srgbClr val="EF9E0D"/>
            </a:solidFill>
            <a:round/>
            <a:headEnd/>
            <a:tailEnd/>
          </a:ln>
          <a:extLst>
            <a:ext uri="{909E8E84-426E-40DD-AFC4-6F175D3DCCD1}">
              <a14:hiddenFill xmlns:a14="http://schemas.microsoft.com/office/drawing/2010/main">
                <a:noFill/>
              </a14:hiddenFill>
            </a:ext>
          </a:extLst>
        </p:spPr>
        <p:txBody>
          <a:bodyPr/>
          <a:lstStyle/>
          <a:p>
            <a:endParaRPr lang="pl-PL"/>
          </a:p>
        </p:txBody>
      </p:sp>
    </p:spTree>
    <p:extLst>
      <p:ext uri="{BB962C8B-B14F-4D97-AF65-F5344CB8AC3E}">
        <p14:creationId xmlns:p14="http://schemas.microsoft.com/office/powerpoint/2010/main" val="1393610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trzałka w prawo 3"/>
          <p:cNvSpPr/>
          <p:nvPr/>
        </p:nvSpPr>
        <p:spPr>
          <a:xfrm>
            <a:off x="251518" y="5221433"/>
            <a:ext cx="768415" cy="276999"/>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a:p>
        </p:txBody>
      </p:sp>
      <p:sp>
        <p:nvSpPr>
          <p:cNvPr id="20" name="pole tekstowe 19"/>
          <p:cNvSpPr txBox="1"/>
          <p:nvPr/>
        </p:nvSpPr>
        <p:spPr>
          <a:xfrm>
            <a:off x="251518" y="992004"/>
            <a:ext cx="8640000" cy="5364000"/>
          </a:xfrm>
          <a:prstGeom prst="rect">
            <a:avLst/>
          </a:prstGeom>
          <a:solidFill>
            <a:srgbClr val="EAEAEA"/>
          </a:solidFill>
        </p:spPr>
        <p:txBody>
          <a:bodyPr wrap="square" rtlCol="0">
            <a:spAutoFit/>
          </a:bodyPr>
          <a:lstStyle/>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a:p>
        </p:txBody>
      </p:sp>
      <p:sp>
        <p:nvSpPr>
          <p:cNvPr id="6146" name="Symbol zastępczy numeru slajdu 10"/>
          <p:cNvSpPr txBox="1">
            <a:spLocks noGrp="1"/>
          </p:cNvSpPr>
          <p:nvPr/>
        </p:nvSpPr>
        <p:spPr bwMode="auto">
          <a:xfrm>
            <a:off x="6686962" y="6331529"/>
            <a:ext cx="1864173" cy="302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CCE3882-A7B7-4F46-9E53-DC79CC717298}" type="slidenum">
              <a:rPr lang="pl-PL" sz="1400">
                <a:solidFill>
                  <a:schemeClr val="bg2"/>
                </a:solidFill>
              </a:rPr>
              <a:pPr algn="r" eaLnBrk="1" hangingPunct="1"/>
              <a:t>10</a:t>
            </a:fld>
            <a:endParaRPr lang="pl-PL" sz="1400">
              <a:solidFill>
                <a:schemeClr val="bg2"/>
              </a:solidFill>
            </a:endParaRPr>
          </a:p>
        </p:txBody>
      </p:sp>
      <p:sp>
        <p:nvSpPr>
          <p:cNvPr id="6147" name="Line 6"/>
          <p:cNvSpPr>
            <a:spLocks noChangeShapeType="1"/>
          </p:cNvSpPr>
          <p:nvPr/>
        </p:nvSpPr>
        <p:spPr bwMode="auto">
          <a:xfrm>
            <a:off x="251522" y="6389688"/>
            <a:ext cx="8640959" cy="0"/>
          </a:xfrm>
          <a:prstGeom prst="line">
            <a:avLst/>
          </a:prstGeom>
          <a:noFill/>
          <a:ln w="28575">
            <a:solidFill>
              <a:srgbClr val="EF9E0D"/>
            </a:solidFill>
            <a:round/>
            <a:headEnd/>
            <a:tailEnd/>
          </a:ln>
          <a:extLst>
            <a:ext uri="{909E8E84-426E-40DD-AFC4-6F175D3DCCD1}">
              <a14:hiddenFill xmlns:a14="http://schemas.microsoft.com/office/drawing/2010/main">
                <a:noFill/>
              </a14:hiddenFill>
            </a:ext>
          </a:extLst>
        </p:spPr>
        <p:txBody>
          <a:bodyPr/>
          <a:lstStyle/>
          <a:p>
            <a:endParaRPr lang="pl-PL"/>
          </a:p>
        </p:txBody>
      </p:sp>
      <p:grpSp>
        <p:nvGrpSpPr>
          <p:cNvPr id="6148" name="Group 2"/>
          <p:cNvGrpSpPr>
            <a:grpSpLocks/>
          </p:cNvGrpSpPr>
          <p:nvPr/>
        </p:nvGrpSpPr>
        <p:grpSpPr bwMode="auto">
          <a:xfrm>
            <a:off x="251521" y="260351"/>
            <a:ext cx="8640960" cy="583938"/>
            <a:chOff x="158" y="164"/>
            <a:chExt cx="5444" cy="405"/>
          </a:xfrm>
        </p:grpSpPr>
        <p:sp>
          <p:nvSpPr>
            <p:cNvPr id="6167" name="Rectangle 3"/>
            <p:cNvSpPr>
              <a:spLocks noChangeArrowheads="1"/>
            </p:cNvSpPr>
            <p:nvPr/>
          </p:nvSpPr>
          <p:spPr bwMode="auto">
            <a:xfrm>
              <a:off x="158" y="164"/>
              <a:ext cx="5444" cy="363"/>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pl-PL" sz="2000" b="1">
                <a:solidFill>
                  <a:srgbClr val="3333CC"/>
                </a:solidFill>
              </a:endParaRPr>
            </a:p>
          </p:txBody>
        </p:sp>
        <p:sp>
          <p:nvSpPr>
            <p:cNvPr id="6168" name="Line 4"/>
            <p:cNvSpPr>
              <a:spLocks noChangeShapeType="1"/>
            </p:cNvSpPr>
            <p:nvPr/>
          </p:nvSpPr>
          <p:spPr bwMode="auto">
            <a:xfrm>
              <a:off x="158" y="569"/>
              <a:ext cx="5444" cy="0"/>
            </a:xfrm>
            <a:prstGeom prst="line">
              <a:avLst/>
            </a:prstGeom>
            <a:noFill/>
            <a:ln w="76200">
              <a:solidFill>
                <a:srgbClr val="EF9E0D"/>
              </a:solidFill>
              <a:round/>
              <a:headEnd/>
              <a:tailEnd/>
            </a:ln>
            <a:extLst>
              <a:ext uri="{909E8E84-426E-40DD-AFC4-6F175D3DCCD1}">
                <a14:hiddenFill xmlns:a14="http://schemas.microsoft.com/office/drawing/2010/main">
                  <a:noFill/>
                </a14:hiddenFill>
              </a:ext>
            </a:extLst>
          </p:spPr>
          <p:txBody>
            <a:bodyPr/>
            <a:lstStyle/>
            <a:p>
              <a:endParaRPr lang="pl-PL" sz="2000"/>
            </a:p>
          </p:txBody>
        </p:sp>
        <p:pic>
          <p:nvPicPr>
            <p:cNvPr id="616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 y="171"/>
              <a:ext cx="775" cy="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pole tekstowe 2"/>
          <p:cNvSpPr txBox="1"/>
          <p:nvPr/>
        </p:nvSpPr>
        <p:spPr>
          <a:xfrm>
            <a:off x="395535" y="1127897"/>
            <a:ext cx="8441999" cy="307777"/>
          </a:xfrm>
          <a:prstGeom prst="rect">
            <a:avLst/>
          </a:prstGeom>
          <a:solidFill>
            <a:srgbClr val="EAEAEA"/>
          </a:solidFill>
          <a:ln>
            <a:solidFill>
              <a:schemeClr val="accent6"/>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pl-PL" sz="1400" b="1" dirty="0" smtClean="0">
                <a:solidFill>
                  <a:schemeClr val="dk1"/>
                </a:solidFill>
              </a:rPr>
              <a:t>Łączna wysokość wsparcia nie </a:t>
            </a:r>
            <a:r>
              <a:rPr lang="pl-PL" sz="1400" b="1" dirty="0">
                <a:solidFill>
                  <a:schemeClr val="dk1"/>
                </a:solidFill>
              </a:rPr>
              <a:t>wyższa niż maksymalna kwota z tytułu </a:t>
            </a:r>
            <a:r>
              <a:rPr lang="pl-PL" sz="1400" b="1" dirty="0" smtClean="0">
                <a:solidFill>
                  <a:schemeClr val="dk1"/>
                </a:solidFill>
              </a:rPr>
              <a:t>środków gwarantowanych</a:t>
            </a:r>
          </a:p>
        </p:txBody>
      </p:sp>
      <p:sp>
        <p:nvSpPr>
          <p:cNvPr id="17" name="Prostokąt 11"/>
          <p:cNvSpPr>
            <a:spLocks noChangeArrowheads="1"/>
          </p:cNvSpPr>
          <p:nvPr/>
        </p:nvSpPr>
        <p:spPr bwMode="auto">
          <a:xfrm>
            <a:off x="1481634" y="360000"/>
            <a:ext cx="741084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pl-PL" sz="2000" b="1" dirty="0" smtClean="0">
                <a:solidFill>
                  <a:schemeClr val="accent2">
                    <a:lumMod val="75000"/>
                  </a:schemeClr>
                </a:solidFill>
              </a:rPr>
              <a:t>Wsparcie udzielane przez Fundusz</a:t>
            </a:r>
            <a:endParaRPr lang="pl-PL" sz="2000" b="1" dirty="0">
              <a:solidFill>
                <a:schemeClr val="accent2">
                  <a:lumMod val="75000"/>
                </a:schemeClr>
              </a:solidFill>
            </a:endParaRPr>
          </a:p>
        </p:txBody>
      </p:sp>
      <p:graphicFrame>
        <p:nvGraphicFramePr>
          <p:cNvPr id="6" name="Diagram 5"/>
          <p:cNvGraphicFramePr/>
          <p:nvPr>
            <p:extLst>
              <p:ext uri="{D42A27DB-BD31-4B8C-83A1-F6EECF244321}">
                <p14:modId xmlns:p14="http://schemas.microsoft.com/office/powerpoint/2010/main" val="2688640854"/>
              </p:ext>
            </p:extLst>
          </p:nvPr>
        </p:nvGraphicFramePr>
        <p:xfrm>
          <a:off x="395535" y="1435674"/>
          <a:ext cx="8441999" cy="48016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pole tekstowe 6"/>
          <p:cNvSpPr txBox="1"/>
          <p:nvPr/>
        </p:nvSpPr>
        <p:spPr>
          <a:xfrm>
            <a:off x="412228" y="1628800"/>
            <a:ext cx="4087763" cy="338554"/>
          </a:xfrm>
          <a:prstGeom prst="rect">
            <a:avLst/>
          </a:prstGeom>
          <a:noFill/>
        </p:spPr>
        <p:txBody>
          <a:bodyPr wrap="square" rtlCol="0">
            <a:spAutoFit/>
          </a:bodyPr>
          <a:lstStyle/>
          <a:p>
            <a:pPr algn="ctr"/>
            <a:r>
              <a:rPr lang="pl-PL" sz="1600" b="1" dirty="0" smtClean="0"/>
              <a:t>Formy wsparcia</a:t>
            </a:r>
            <a:endParaRPr lang="pl-PL" sz="1600" b="1" dirty="0"/>
          </a:p>
        </p:txBody>
      </p:sp>
      <p:sp>
        <p:nvSpPr>
          <p:cNvPr id="23" name="pole tekstowe 22"/>
          <p:cNvSpPr txBox="1"/>
          <p:nvPr/>
        </p:nvSpPr>
        <p:spPr>
          <a:xfrm>
            <a:off x="412228" y="4381914"/>
            <a:ext cx="5959972" cy="338554"/>
          </a:xfrm>
          <a:prstGeom prst="rect">
            <a:avLst/>
          </a:prstGeom>
          <a:noFill/>
        </p:spPr>
        <p:txBody>
          <a:bodyPr wrap="square" rtlCol="0">
            <a:spAutoFit/>
          </a:bodyPr>
          <a:lstStyle/>
          <a:p>
            <a:pPr algn="ctr"/>
            <a:r>
              <a:rPr lang="pl-PL" sz="1600" b="1" dirty="0" smtClean="0"/>
              <a:t>Udzielenie wsparcia</a:t>
            </a:r>
            <a:endParaRPr lang="pl-PL" sz="1600" b="1" dirty="0"/>
          </a:p>
        </p:txBody>
      </p:sp>
      <p:sp>
        <p:nvSpPr>
          <p:cNvPr id="26" name="pole tekstowe 25"/>
          <p:cNvSpPr txBox="1"/>
          <p:nvPr/>
        </p:nvSpPr>
        <p:spPr>
          <a:xfrm>
            <a:off x="4616534" y="1967354"/>
            <a:ext cx="4059922" cy="6924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fontAlgn="auto">
              <a:spcBef>
                <a:spcPts val="0"/>
              </a:spcBef>
              <a:spcAft>
                <a:spcPts val="0"/>
              </a:spcAft>
              <a:defRPr/>
            </a:pPr>
            <a:r>
              <a:rPr lang="pl-PL" sz="1300" b="1" dirty="0"/>
              <a:t>Podmiot </a:t>
            </a:r>
            <a:r>
              <a:rPr lang="pl-PL" sz="1300" b="1" dirty="0" smtClean="0"/>
              <a:t>zainteresowany </a:t>
            </a:r>
            <a:r>
              <a:rPr lang="pl-PL" sz="1300" b="1" dirty="0"/>
              <a:t>udziałem w  procesie </a:t>
            </a:r>
          </a:p>
          <a:p>
            <a:pPr algn="just" fontAlgn="auto">
              <a:spcBef>
                <a:spcPts val="0"/>
              </a:spcBef>
              <a:spcAft>
                <a:spcPts val="0"/>
              </a:spcAft>
              <a:defRPr/>
            </a:pPr>
            <a:r>
              <a:rPr lang="pl-PL" sz="1300" b="1" dirty="0"/>
              <a:t>restrukturyzacji </a:t>
            </a:r>
            <a:r>
              <a:rPr lang="pl-PL" sz="1300" b="1" dirty="0" smtClean="0"/>
              <a:t>ustala z Funduszem wstępne warunki udzielenia wsparcia</a:t>
            </a:r>
            <a:endParaRPr lang="pl-PL" sz="1300" b="1" dirty="0"/>
          </a:p>
        </p:txBody>
      </p:sp>
      <p:sp>
        <p:nvSpPr>
          <p:cNvPr id="27" name="pole tekstowe 26"/>
          <p:cNvSpPr txBox="1"/>
          <p:nvPr/>
        </p:nvSpPr>
        <p:spPr>
          <a:xfrm>
            <a:off x="4616534" y="2852936"/>
            <a:ext cx="4059922" cy="692497"/>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pl-PL" sz="1300" b="1" dirty="0" smtClean="0"/>
              <a:t>Fundusz </a:t>
            </a:r>
            <a:r>
              <a:rPr lang="pl-PL" sz="1300" b="1" dirty="0" smtClean="0"/>
              <a:t>przy wykorzystaniu </a:t>
            </a:r>
            <a:r>
              <a:rPr lang="pl-PL" sz="1300" b="1" dirty="0" smtClean="0">
                <a:solidFill>
                  <a:schemeClr val="tx1"/>
                </a:solidFill>
              </a:rPr>
              <a:t>wystandaryzowanych wzorów </a:t>
            </a:r>
            <a:r>
              <a:rPr lang="pl-PL" sz="1300" b="1" dirty="0">
                <a:solidFill>
                  <a:schemeClr val="tx1"/>
                </a:solidFill>
              </a:rPr>
              <a:t>umów </a:t>
            </a:r>
            <a:r>
              <a:rPr lang="pl-PL" sz="1300" b="1" dirty="0" smtClean="0">
                <a:solidFill>
                  <a:schemeClr val="tx1"/>
                </a:solidFill>
              </a:rPr>
              <a:t>wsparcia uzgadnia warunki wsparcia </a:t>
            </a:r>
            <a:endParaRPr lang="pl-PL" sz="1300" b="1" dirty="0">
              <a:solidFill>
                <a:schemeClr val="tx1"/>
              </a:solidFill>
            </a:endParaRPr>
          </a:p>
        </p:txBody>
      </p:sp>
      <p:graphicFrame>
        <p:nvGraphicFramePr>
          <p:cNvPr id="28" name="Diagram 27"/>
          <p:cNvGraphicFramePr/>
          <p:nvPr>
            <p:extLst>
              <p:ext uri="{D42A27DB-BD31-4B8C-83A1-F6EECF244321}">
                <p14:modId xmlns:p14="http://schemas.microsoft.com/office/powerpoint/2010/main" val="2006377426"/>
              </p:ext>
            </p:extLst>
          </p:nvPr>
        </p:nvGraphicFramePr>
        <p:xfrm>
          <a:off x="648301" y="3236369"/>
          <a:ext cx="5172025" cy="424712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29" name="Prostokąt 28"/>
          <p:cNvSpPr/>
          <p:nvPr/>
        </p:nvSpPr>
        <p:spPr>
          <a:xfrm>
            <a:off x="5721605" y="4547261"/>
            <a:ext cx="3168352" cy="1331134"/>
          </a:xfrm>
          <a:prstGeom prst="rect">
            <a:avLst/>
          </a:prstGeom>
        </p:spPr>
        <p:txBody>
          <a:bodyPr wrap="square">
            <a:spAutoFit/>
          </a:bodyPr>
          <a:lstStyle/>
          <a:p>
            <a:pPr marL="285750" indent="-285750" algn="just">
              <a:spcBef>
                <a:spcPts val="300"/>
              </a:spcBef>
              <a:buFont typeface="Wingdings" panose="05000000000000000000" pitchFamily="2" charset="2"/>
              <a:buChar char="q"/>
            </a:pPr>
            <a:r>
              <a:rPr lang="pl-PL" sz="1300" b="1" dirty="0" smtClean="0">
                <a:solidFill>
                  <a:schemeClr val="dk1"/>
                </a:solidFill>
              </a:rPr>
              <a:t>Dotacja wypłacana jest jednorazowo</a:t>
            </a:r>
          </a:p>
          <a:p>
            <a:pPr marL="285750" indent="-285750" algn="just">
              <a:spcBef>
                <a:spcPts val="300"/>
              </a:spcBef>
              <a:buFont typeface="Wingdings" panose="05000000000000000000" pitchFamily="2" charset="2"/>
              <a:buChar char="q"/>
            </a:pPr>
            <a:r>
              <a:rPr lang="pl-PL" sz="1300" b="1" dirty="0" smtClean="0">
                <a:solidFill>
                  <a:schemeClr val="dk1"/>
                </a:solidFill>
              </a:rPr>
              <a:t>Rozliczanie umów gwarancji pokrycia strat odbywa się w okresach nie dłuższych niż półrocznych</a:t>
            </a:r>
          </a:p>
        </p:txBody>
      </p:sp>
      <p:sp>
        <p:nvSpPr>
          <p:cNvPr id="2" name="pole tekstowe 1"/>
          <p:cNvSpPr txBox="1"/>
          <p:nvPr/>
        </p:nvSpPr>
        <p:spPr>
          <a:xfrm>
            <a:off x="350563" y="5226073"/>
            <a:ext cx="912429" cy="276999"/>
          </a:xfrm>
          <a:prstGeom prst="rect">
            <a:avLst/>
          </a:prstGeom>
          <a:noFill/>
        </p:spPr>
        <p:txBody>
          <a:bodyPr wrap="none" rtlCol="0">
            <a:spAutoFit/>
          </a:bodyPr>
          <a:lstStyle/>
          <a:p>
            <a:r>
              <a:rPr lang="pl-PL" sz="1200" b="1" dirty="0"/>
              <a:t>W</a:t>
            </a:r>
            <a:r>
              <a:rPr lang="pl-PL" sz="1200" b="1" dirty="0" smtClean="0"/>
              <a:t>NIOSEK</a:t>
            </a:r>
            <a:endParaRPr lang="pl-PL" sz="1200" b="1" dirty="0"/>
          </a:p>
        </p:txBody>
      </p:sp>
      <p:graphicFrame>
        <p:nvGraphicFramePr>
          <p:cNvPr id="11" name="Diagram 10"/>
          <p:cNvGraphicFramePr/>
          <p:nvPr>
            <p:extLst>
              <p:ext uri="{D42A27DB-BD31-4B8C-83A1-F6EECF244321}">
                <p14:modId xmlns:p14="http://schemas.microsoft.com/office/powerpoint/2010/main" val="3387817924"/>
              </p:ext>
            </p:extLst>
          </p:nvPr>
        </p:nvGraphicFramePr>
        <p:xfrm>
          <a:off x="716085" y="1799024"/>
          <a:ext cx="3480048" cy="2464048"/>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
        <p:nvSpPr>
          <p:cNvPr id="21" name="Prostokąt 20"/>
          <p:cNvSpPr/>
          <p:nvPr/>
        </p:nvSpPr>
        <p:spPr>
          <a:xfrm>
            <a:off x="449407" y="5996320"/>
            <a:ext cx="8334250" cy="292388"/>
          </a:xfrm>
          <a:prstGeom prst="rect">
            <a:avLst/>
          </a:prstGeom>
        </p:spPr>
        <p:txBody>
          <a:bodyPr wrap="square">
            <a:spAutoFit/>
          </a:bodyPr>
          <a:lstStyle/>
          <a:p>
            <a:pPr marL="285750" indent="-285750" algn="just">
              <a:spcBef>
                <a:spcPts val="300"/>
              </a:spcBef>
              <a:buFont typeface="Wingdings" panose="05000000000000000000" pitchFamily="2" charset="2"/>
              <a:buChar char="q"/>
            </a:pPr>
            <a:r>
              <a:rPr lang="pl-PL" sz="1300" b="1" dirty="0" smtClean="0">
                <a:solidFill>
                  <a:schemeClr val="dk1"/>
                </a:solidFill>
              </a:rPr>
              <a:t>Wykorzystanie funduszy własnych i zobowiązań podporządkowanych na pokrycie straty</a:t>
            </a:r>
          </a:p>
        </p:txBody>
      </p:sp>
    </p:spTree>
    <p:extLst>
      <p:ext uri="{BB962C8B-B14F-4D97-AF65-F5344CB8AC3E}">
        <p14:creationId xmlns:p14="http://schemas.microsoft.com/office/powerpoint/2010/main" val="19377610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Symbol zastępczy numeru slajdu 10"/>
          <p:cNvSpPr txBox="1">
            <a:spLocks noGrp="1"/>
          </p:cNvSpPr>
          <p:nvPr/>
        </p:nvSpPr>
        <p:spPr bwMode="auto">
          <a:xfrm>
            <a:off x="6712514" y="6331529"/>
            <a:ext cx="1864173" cy="302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CCE3882-A7B7-4F46-9E53-DC79CC717298}" type="slidenum">
              <a:rPr lang="pl-PL" sz="1400">
                <a:solidFill>
                  <a:schemeClr val="bg2"/>
                </a:solidFill>
              </a:rPr>
              <a:pPr algn="r" eaLnBrk="1" hangingPunct="1"/>
              <a:t>11</a:t>
            </a:fld>
            <a:endParaRPr lang="pl-PL" sz="1400">
              <a:solidFill>
                <a:schemeClr val="bg2"/>
              </a:solidFill>
            </a:endParaRPr>
          </a:p>
        </p:txBody>
      </p:sp>
      <p:sp>
        <p:nvSpPr>
          <p:cNvPr id="6147" name="Line 6"/>
          <p:cNvSpPr>
            <a:spLocks noChangeShapeType="1"/>
          </p:cNvSpPr>
          <p:nvPr/>
        </p:nvSpPr>
        <p:spPr bwMode="auto">
          <a:xfrm>
            <a:off x="251521" y="6389688"/>
            <a:ext cx="8640958" cy="0"/>
          </a:xfrm>
          <a:prstGeom prst="line">
            <a:avLst/>
          </a:prstGeom>
          <a:noFill/>
          <a:ln w="28575">
            <a:solidFill>
              <a:srgbClr val="EF9E0D"/>
            </a:solidFill>
            <a:round/>
            <a:headEnd/>
            <a:tailEnd/>
          </a:ln>
          <a:extLst>
            <a:ext uri="{909E8E84-426E-40DD-AFC4-6F175D3DCCD1}">
              <a14:hiddenFill xmlns:a14="http://schemas.microsoft.com/office/drawing/2010/main">
                <a:noFill/>
              </a14:hiddenFill>
            </a:ext>
          </a:extLst>
        </p:spPr>
        <p:txBody>
          <a:bodyPr/>
          <a:lstStyle/>
          <a:p>
            <a:endParaRPr lang="pl-PL"/>
          </a:p>
        </p:txBody>
      </p:sp>
      <p:grpSp>
        <p:nvGrpSpPr>
          <p:cNvPr id="6148" name="Group 2"/>
          <p:cNvGrpSpPr>
            <a:grpSpLocks/>
          </p:cNvGrpSpPr>
          <p:nvPr/>
        </p:nvGrpSpPr>
        <p:grpSpPr bwMode="auto">
          <a:xfrm>
            <a:off x="250558" y="270444"/>
            <a:ext cx="8640960" cy="583938"/>
            <a:chOff x="158" y="164"/>
            <a:chExt cx="5444" cy="405"/>
          </a:xfrm>
        </p:grpSpPr>
        <p:sp>
          <p:nvSpPr>
            <p:cNvPr id="6167" name="Rectangle 3"/>
            <p:cNvSpPr>
              <a:spLocks noChangeArrowheads="1"/>
            </p:cNvSpPr>
            <p:nvPr/>
          </p:nvSpPr>
          <p:spPr bwMode="auto">
            <a:xfrm>
              <a:off x="158" y="164"/>
              <a:ext cx="5444" cy="363"/>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pl-PL" sz="2000" b="1">
                <a:solidFill>
                  <a:srgbClr val="3333CC"/>
                </a:solidFill>
              </a:endParaRPr>
            </a:p>
          </p:txBody>
        </p:sp>
        <p:sp>
          <p:nvSpPr>
            <p:cNvPr id="6168" name="Line 4"/>
            <p:cNvSpPr>
              <a:spLocks noChangeShapeType="1"/>
            </p:cNvSpPr>
            <p:nvPr/>
          </p:nvSpPr>
          <p:spPr bwMode="auto">
            <a:xfrm>
              <a:off x="158" y="569"/>
              <a:ext cx="5444" cy="0"/>
            </a:xfrm>
            <a:prstGeom prst="line">
              <a:avLst/>
            </a:prstGeom>
            <a:noFill/>
            <a:ln w="76200">
              <a:solidFill>
                <a:srgbClr val="EF9E0D"/>
              </a:solidFill>
              <a:round/>
              <a:headEnd/>
              <a:tailEnd/>
            </a:ln>
            <a:extLst>
              <a:ext uri="{909E8E84-426E-40DD-AFC4-6F175D3DCCD1}">
                <a14:hiddenFill xmlns:a14="http://schemas.microsoft.com/office/drawing/2010/main">
                  <a:noFill/>
                </a14:hiddenFill>
              </a:ext>
            </a:extLst>
          </p:spPr>
          <p:txBody>
            <a:bodyPr/>
            <a:lstStyle/>
            <a:p>
              <a:endParaRPr lang="pl-PL" sz="2000"/>
            </a:p>
          </p:txBody>
        </p:sp>
        <p:pic>
          <p:nvPicPr>
            <p:cNvPr id="616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 y="171"/>
              <a:ext cx="775" cy="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49" name="Prostokąt 11"/>
          <p:cNvSpPr>
            <a:spLocks noChangeArrowheads="1"/>
          </p:cNvSpPr>
          <p:nvPr/>
        </p:nvSpPr>
        <p:spPr bwMode="auto">
          <a:xfrm>
            <a:off x="1488686" y="342422"/>
            <a:ext cx="741084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pl-PL" sz="2000" b="1" dirty="0" smtClean="0">
                <a:solidFill>
                  <a:schemeClr val="accent2">
                    <a:lumMod val="75000"/>
                  </a:schemeClr>
                </a:solidFill>
              </a:rPr>
              <a:t>Przejęcie całkowite ze wsparciem Funduszu </a:t>
            </a:r>
          </a:p>
        </p:txBody>
      </p:sp>
      <p:grpSp>
        <p:nvGrpSpPr>
          <p:cNvPr id="5" name="Grupa 4"/>
          <p:cNvGrpSpPr/>
          <p:nvPr/>
        </p:nvGrpSpPr>
        <p:grpSpPr>
          <a:xfrm>
            <a:off x="353257" y="1019788"/>
            <a:ext cx="8538262" cy="5449000"/>
            <a:chOff x="353257" y="1019788"/>
            <a:chExt cx="8538262" cy="5449000"/>
          </a:xfrm>
        </p:grpSpPr>
        <p:cxnSp>
          <p:nvCxnSpPr>
            <p:cNvPr id="11" name="Łącznik prosty ze strzałką 10"/>
            <p:cNvCxnSpPr>
              <a:stCxn id="54" idx="0"/>
            </p:cNvCxnSpPr>
            <p:nvPr/>
          </p:nvCxnSpPr>
          <p:spPr>
            <a:xfrm flipH="1">
              <a:off x="2680975" y="3411509"/>
              <a:ext cx="1" cy="1212537"/>
            </a:xfrm>
            <a:prstGeom prst="straightConnector1">
              <a:avLst/>
            </a:prstGeom>
            <a:ln w="44450" cmpd="sng">
              <a:solidFill>
                <a:schemeClr val="accent3">
                  <a:lumMod val="6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2" name="pole tekstowe 1"/>
            <p:cNvSpPr txBox="1"/>
            <p:nvPr/>
          </p:nvSpPr>
          <p:spPr>
            <a:xfrm>
              <a:off x="353257" y="2120856"/>
              <a:ext cx="1885453" cy="523220"/>
            </a:xfrm>
            <a:prstGeom prst="rect">
              <a:avLst/>
            </a:prstGeom>
            <a:noFill/>
          </p:spPr>
          <p:txBody>
            <a:bodyPr wrap="none" rtlCol="0">
              <a:spAutoFit/>
            </a:bodyPr>
            <a:lstStyle/>
            <a:p>
              <a:pPr algn="just"/>
              <a:r>
                <a:rPr lang="pl-PL" sz="1400" b="1" i="1" dirty="0" smtClean="0"/>
                <a:t>Podmiot zagrożony </a:t>
              </a:r>
            </a:p>
            <a:p>
              <a:pPr algn="just"/>
              <a:r>
                <a:rPr lang="pl-PL" sz="1400" b="1" i="1" dirty="0" smtClean="0"/>
                <a:t>niewypłacalnością</a:t>
              </a:r>
              <a:endParaRPr lang="pl-PL" sz="1400" b="1" i="1" dirty="0"/>
            </a:p>
          </p:txBody>
        </p:sp>
        <p:sp>
          <p:nvSpPr>
            <p:cNvPr id="3" name="Strzałka w prawo 2"/>
            <p:cNvSpPr/>
            <p:nvPr/>
          </p:nvSpPr>
          <p:spPr>
            <a:xfrm>
              <a:off x="2314830" y="1758525"/>
              <a:ext cx="1420107" cy="261847"/>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dirty="0"/>
            </a:p>
          </p:txBody>
        </p:sp>
        <p:sp>
          <p:nvSpPr>
            <p:cNvPr id="16" name="pole tekstowe 15"/>
            <p:cNvSpPr txBox="1"/>
            <p:nvPr/>
          </p:nvSpPr>
          <p:spPr>
            <a:xfrm>
              <a:off x="4586471" y="5296900"/>
              <a:ext cx="1986441" cy="738664"/>
            </a:xfrm>
            <a:prstGeom prst="rect">
              <a:avLst/>
            </a:prstGeom>
            <a:noFill/>
          </p:spPr>
          <p:txBody>
            <a:bodyPr wrap="none" rtlCol="0">
              <a:spAutoFit/>
            </a:bodyPr>
            <a:lstStyle/>
            <a:p>
              <a:pPr algn="ctr"/>
              <a:r>
                <a:rPr lang="pl-PL" sz="1400" b="1" i="1" dirty="0" smtClean="0"/>
                <a:t>Decyzja o </a:t>
              </a:r>
              <a:r>
                <a:rPr lang="pl-PL" sz="1400" b="1" i="1" dirty="0"/>
                <a:t>objęciu </a:t>
              </a:r>
              <a:endParaRPr lang="pl-PL" sz="1400" b="1" i="1" dirty="0" smtClean="0"/>
            </a:p>
            <a:p>
              <a:pPr algn="ctr"/>
              <a:r>
                <a:rPr lang="pl-PL" sz="1400" b="1" i="1" dirty="0" smtClean="0"/>
                <a:t>zarządu nad </a:t>
              </a:r>
            </a:p>
            <a:p>
              <a:pPr algn="ctr"/>
              <a:r>
                <a:rPr lang="pl-PL" sz="1400" b="1" i="1" dirty="0" smtClean="0"/>
                <a:t>majątkiem i przejęciu</a:t>
              </a:r>
            </a:p>
          </p:txBody>
        </p:sp>
        <p:sp>
          <p:nvSpPr>
            <p:cNvPr id="4" name="pole tekstowe 3"/>
            <p:cNvSpPr txBox="1"/>
            <p:nvPr/>
          </p:nvSpPr>
          <p:spPr>
            <a:xfrm>
              <a:off x="377910" y="2619462"/>
              <a:ext cx="1692409" cy="461665"/>
            </a:xfrm>
            <a:prstGeom prst="rect">
              <a:avLst/>
            </a:prstGeom>
            <a:solidFill>
              <a:schemeClr val="accent3"/>
            </a:solidFill>
            <a:ln w="28575">
              <a:solidFill>
                <a:schemeClr val="accent2"/>
              </a:solidFill>
            </a:ln>
          </p:spPr>
          <p:txBody>
            <a:bodyPr wrap="square" rtlCol="0">
              <a:spAutoFit/>
            </a:bodyPr>
            <a:lstStyle/>
            <a:p>
              <a:pPr fontAlgn="auto">
                <a:spcBef>
                  <a:spcPts val="0"/>
                </a:spcBef>
                <a:spcAft>
                  <a:spcPts val="0"/>
                </a:spcAft>
                <a:defRPr/>
              </a:pPr>
              <a:r>
                <a:rPr lang="pl-PL" sz="1200" b="1" dirty="0" smtClean="0">
                  <a:solidFill>
                    <a:schemeClr val="tx2"/>
                  </a:solidFill>
                </a:rPr>
                <a:t>SKOK</a:t>
              </a:r>
              <a:r>
                <a:rPr lang="pl-PL" sz="1200" b="1" dirty="0">
                  <a:solidFill>
                    <a:schemeClr val="tx2"/>
                  </a:solidFill>
                </a:rPr>
                <a:t>: </a:t>
              </a:r>
              <a:r>
                <a:rPr lang="pl-PL" sz="1200" dirty="0" smtClean="0">
                  <a:solidFill>
                    <a:schemeClr val="tx2"/>
                  </a:solidFill>
                </a:rPr>
                <a:t>Fundusze do aktywów &lt;1%</a:t>
              </a:r>
              <a:endParaRPr lang="pl-PL" sz="1200" dirty="0">
                <a:solidFill>
                  <a:schemeClr val="tx2"/>
                </a:solidFill>
              </a:endParaRPr>
            </a:p>
          </p:txBody>
        </p:sp>
        <p:sp>
          <p:nvSpPr>
            <p:cNvPr id="38" name="pole tekstowe 37"/>
            <p:cNvSpPr txBox="1"/>
            <p:nvPr/>
          </p:nvSpPr>
          <p:spPr>
            <a:xfrm>
              <a:off x="551955" y="4520108"/>
              <a:ext cx="1518364" cy="523220"/>
            </a:xfrm>
            <a:prstGeom prst="rect">
              <a:avLst/>
            </a:prstGeom>
            <a:noFill/>
          </p:spPr>
          <p:txBody>
            <a:bodyPr wrap="none" rtlCol="0">
              <a:spAutoFit/>
            </a:bodyPr>
            <a:lstStyle/>
            <a:p>
              <a:pPr algn="ctr"/>
              <a:r>
                <a:rPr lang="pl-PL" sz="1400" b="1" i="1" dirty="0" smtClean="0"/>
                <a:t>Podpisanie </a:t>
              </a:r>
            </a:p>
            <a:p>
              <a:pPr algn="ctr"/>
              <a:r>
                <a:rPr lang="pl-PL" sz="1400" b="1" i="1" dirty="0" smtClean="0"/>
                <a:t>umów wsparcia</a:t>
              </a:r>
              <a:endParaRPr lang="pl-PL" sz="1400" b="1" i="1" dirty="0"/>
            </a:p>
          </p:txBody>
        </p:sp>
        <p:sp>
          <p:nvSpPr>
            <p:cNvPr id="8" name="Objaśnienie ze strzałką w dół 7"/>
            <p:cNvSpPr/>
            <p:nvPr/>
          </p:nvSpPr>
          <p:spPr>
            <a:xfrm>
              <a:off x="3905139" y="3876003"/>
              <a:ext cx="870683" cy="806887"/>
            </a:xfrm>
            <a:prstGeom prst="down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pl-PL" sz="1200" b="1" dirty="0" smtClean="0">
                  <a:solidFill>
                    <a:schemeClr val="tx1"/>
                  </a:solidFill>
                </a:rPr>
                <a:t>Dzień</a:t>
              </a:r>
            </a:p>
            <a:p>
              <a:pPr algn="ctr"/>
              <a:r>
                <a:rPr lang="pl-PL" sz="1200" b="1" dirty="0" smtClean="0">
                  <a:solidFill>
                    <a:schemeClr val="tx1"/>
                  </a:solidFill>
                </a:rPr>
                <a:t>przejęcia</a:t>
              </a:r>
              <a:endParaRPr lang="pl-PL" sz="1200" b="1" dirty="0">
                <a:solidFill>
                  <a:schemeClr val="tx1"/>
                </a:solidFill>
              </a:endParaRPr>
            </a:p>
          </p:txBody>
        </p:sp>
        <p:sp>
          <p:nvSpPr>
            <p:cNvPr id="9" name="pole tekstowe 8"/>
            <p:cNvSpPr txBox="1"/>
            <p:nvPr/>
          </p:nvSpPr>
          <p:spPr>
            <a:xfrm>
              <a:off x="2488838" y="5299237"/>
              <a:ext cx="1800200" cy="1169551"/>
            </a:xfrm>
            <a:prstGeom prst="rect">
              <a:avLst/>
            </a:prstGeom>
            <a:noFill/>
          </p:spPr>
          <p:txBody>
            <a:bodyPr wrap="square" rtlCol="0">
              <a:spAutoFit/>
            </a:bodyPr>
            <a:lstStyle/>
            <a:p>
              <a:pPr algn="ctr"/>
              <a:r>
                <a:rPr lang="pl-PL" sz="1400" b="1" i="1" dirty="0" smtClean="0"/>
                <a:t>Złożenie wniosku </a:t>
              </a:r>
            </a:p>
            <a:p>
              <a:pPr algn="ctr"/>
              <a:r>
                <a:rPr lang="pl-PL" sz="1400" b="1" i="1" dirty="0" smtClean="0"/>
                <a:t>z wynikiem badania sprawozdania na dzień przejęcia</a:t>
              </a:r>
              <a:endParaRPr lang="pl-PL" sz="1400" b="1" i="1" dirty="0"/>
            </a:p>
          </p:txBody>
        </p:sp>
        <p:sp>
          <p:nvSpPr>
            <p:cNvPr id="45" name="Strzałka w prawo 44"/>
            <p:cNvSpPr/>
            <p:nvPr/>
          </p:nvSpPr>
          <p:spPr>
            <a:xfrm rot="5400000">
              <a:off x="6345212" y="3220536"/>
              <a:ext cx="598444" cy="319626"/>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a:p>
          </p:txBody>
        </p:sp>
        <p:pic>
          <p:nvPicPr>
            <p:cNvPr id="50" name="Picture 3" descr="X:\Resolution\525917_461701610510721_634790502_n.jpg"/>
            <p:cNvPicPr>
              <a:picLocks noChangeAspect="1" noChangeArrowheads="1"/>
            </p:cNvPicPr>
            <p:nvPr/>
          </p:nvPicPr>
          <p:blipFill rotWithShape="1">
            <a:blip r:embed="rId4">
              <a:extLst>
                <a:ext uri="{28A0092B-C50C-407E-A947-70E740481C1C}">
                  <a14:useLocalDpi xmlns:a14="http://schemas.microsoft.com/office/drawing/2010/main" val="0"/>
                </a:ext>
              </a:extLst>
            </a:blip>
            <a:srcRect l="14964" t="18699" r="14455" b="19101"/>
            <a:stretch/>
          </p:blipFill>
          <p:spPr bwMode="auto">
            <a:xfrm>
              <a:off x="6931438" y="1515732"/>
              <a:ext cx="1375220" cy="792088"/>
            </a:xfrm>
            <a:prstGeom prst="rect">
              <a:avLst/>
            </a:prstGeom>
            <a:noFill/>
            <a:ln>
              <a:solidFill>
                <a:schemeClr val="accent2">
                  <a:lumMod val="75000"/>
                </a:schemeClr>
              </a:solidFill>
            </a:ln>
            <a:extLst>
              <a:ext uri="{909E8E84-426E-40DD-AFC4-6F175D3DCCD1}">
                <a14:hiddenFill xmlns:a14="http://schemas.microsoft.com/office/drawing/2010/main">
                  <a:solidFill>
                    <a:srgbClr val="FFFFFF"/>
                  </a:solidFill>
                </a14:hiddenFill>
              </a:ext>
            </a:extLst>
          </p:spPr>
        </p:pic>
        <p:pic>
          <p:nvPicPr>
            <p:cNvPr id="51" name="Picture 3" descr="X:\Resolution\525917_461701610510721_634790502_n.jpg"/>
            <p:cNvPicPr>
              <a:picLocks noChangeAspect="1" noChangeArrowheads="1"/>
            </p:cNvPicPr>
            <p:nvPr/>
          </p:nvPicPr>
          <p:blipFill rotWithShape="1">
            <a:blip r:embed="rId4">
              <a:extLst>
                <a:ext uri="{28A0092B-C50C-407E-A947-70E740481C1C}">
                  <a14:useLocalDpi xmlns:a14="http://schemas.microsoft.com/office/drawing/2010/main" val="0"/>
                </a:ext>
              </a:extLst>
            </a:blip>
            <a:srcRect l="14964" t="18699" r="14455" b="19101"/>
            <a:stretch/>
          </p:blipFill>
          <p:spPr bwMode="auto">
            <a:xfrm>
              <a:off x="557550" y="3681030"/>
              <a:ext cx="1375220" cy="792088"/>
            </a:xfrm>
            <a:prstGeom prst="rect">
              <a:avLst/>
            </a:prstGeom>
            <a:noFill/>
            <a:ln>
              <a:solidFill>
                <a:schemeClr val="accent2">
                  <a:lumMod val="75000"/>
                </a:schemeClr>
              </a:solidFill>
            </a:ln>
            <a:extLst>
              <a:ext uri="{909E8E84-426E-40DD-AFC4-6F175D3DCCD1}">
                <a14:hiddenFill xmlns:a14="http://schemas.microsoft.com/office/drawing/2010/main">
                  <a:solidFill>
                    <a:srgbClr val="FFFFFF"/>
                  </a:solidFill>
                </a14:hiddenFill>
              </a:ext>
            </a:extLst>
          </p:spPr>
        </p:pic>
        <p:sp>
          <p:nvSpPr>
            <p:cNvPr id="59" name="Strzałka w prawo 58"/>
            <p:cNvSpPr/>
            <p:nvPr/>
          </p:nvSpPr>
          <p:spPr>
            <a:xfrm>
              <a:off x="5083020" y="1543009"/>
              <a:ext cx="1289180" cy="260422"/>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a:p>
          </p:txBody>
        </p:sp>
        <p:sp>
          <p:nvSpPr>
            <p:cNvPr id="60" name="pole tekstowe 59"/>
            <p:cNvSpPr txBox="1"/>
            <p:nvPr/>
          </p:nvSpPr>
          <p:spPr>
            <a:xfrm>
              <a:off x="4811622" y="1019788"/>
              <a:ext cx="1851725" cy="523220"/>
            </a:xfrm>
            <a:prstGeom prst="rect">
              <a:avLst/>
            </a:prstGeom>
            <a:noFill/>
          </p:spPr>
          <p:txBody>
            <a:bodyPr wrap="none" rtlCol="0">
              <a:spAutoFit/>
            </a:bodyPr>
            <a:lstStyle/>
            <a:p>
              <a:pPr algn="ctr"/>
              <a:r>
                <a:rPr lang="pl-PL" sz="1400" b="1" i="1" dirty="0" smtClean="0"/>
                <a:t>Warunki udzielenia </a:t>
              </a:r>
            </a:p>
            <a:p>
              <a:pPr algn="ctr"/>
              <a:r>
                <a:rPr lang="pl-PL" sz="1400" b="1" i="1" dirty="0" smtClean="0"/>
                <a:t>wsparcia</a:t>
              </a:r>
              <a:endParaRPr lang="pl-PL" sz="1400" b="1" i="1" dirty="0"/>
            </a:p>
          </p:txBody>
        </p:sp>
        <p:sp>
          <p:nvSpPr>
            <p:cNvPr id="61" name="pole tekstowe 60"/>
            <p:cNvSpPr txBox="1"/>
            <p:nvPr/>
          </p:nvSpPr>
          <p:spPr>
            <a:xfrm rot="10800000" flipV="1">
              <a:off x="4869055" y="2128094"/>
              <a:ext cx="1615567" cy="738664"/>
            </a:xfrm>
            <a:prstGeom prst="rect">
              <a:avLst/>
            </a:prstGeom>
            <a:noFill/>
          </p:spPr>
          <p:txBody>
            <a:bodyPr wrap="square" rtlCol="0">
              <a:spAutoFit/>
            </a:bodyPr>
            <a:lstStyle/>
            <a:p>
              <a:pPr algn="ctr"/>
              <a:r>
                <a:rPr lang="pl-PL" sz="1400" b="1" i="1" dirty="0" smtClean="0"/>
                <a:t>Negocjacje  warunków wsparcia</a:t>
              </a:r>
              <a:endParaRPr lang="pl-PL" sz="1400" b="1" i="1" dirty="0"/>
            </a:p>
          </p:txBody>
        </p:sp>
        <p:sp>
          <p:nvSpPr>
            <p:cNvPr id="62" name="Strzałka w prawo 61"/>
            <p:cNvSpPr/>
            <p:nvPr/>
          </p:nvSpPr>
          <p:spPr>
            <a:xfrm rot="10800000">
              <a:off x="5055566" y="1815412"/>
              <a:ext cx="1316634" cy="283133"/>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a:p>
          </p:txBody>
        </p:sp>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1560" y="1147887"/>
              <a:ext cx="1267200" cy="985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91"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89481" y="1019788"/>
              <a:ext cx="702000" cy="546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94"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89481" y="1650038"/>
              <a:ext cx="702000" cy="546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95"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89481" y="2280600"/>
              <a:ext cx="702000" cy="546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96"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1560" y="5138988"/>
              <a:ext cx="1368849" cy="106466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98"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42531" y="4520108"/>
              <a:ext cx="971318" cy="75547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99"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697383" y="4530418"/>
              <a:ext cx="958063" cy="74516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41" name="Picture 4" descr="X:\Resolution\logo_knf.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46792" y="4554078"/>
              <a:ext cx="1476000" cy="679275"/>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4" descr="X:\Resolution\logo_knf.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68001" y="4563324"/>
              <a:ext cx="1223518" cy="590418"/>
            </a:xfrm>
            <a:prstGeom prst="rect">
              <a:avLst/>
            </a:prstGeom>
            <a:noFill/>
            <a:extLst>
              <a:ext uri="{909E8E84-426E-40DD-AFC4-6F175D3DCCD1}">
                <a14:hiddenFill xmlns:a14="http://schemas.microsoft.com/office/drawing/2010/main">
                  <a:solidFill>
                    <a:srgbClr val="FFFFFF"/>
                  </a:solidFill>
                </a14:hiddenFill>
              </a:ext>
            </a:extLst>
          </p:spPr>
        </p:pic>
        <p:sp>
          <p:nvSpPr>
            <p:cNvPr id="49" name="Strzałka w prawo 48"/>
            <p:cNvSpPr/>
            <p:nvPr/>
          </p:nvSpPr>
          <p:spPr>
            <a:xfrm rot="10800000">
              <a:off x="2164838" y="4716000"/>
              <a:ext cx="648000" cy="293761"/>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a:p>
          </p:txBody>
        </p:sp>
        <p:pic>
          <p:nvPicPr>
            <p:cNvPr id="54" name="Picture 3" descr="X:\Resolution\525917_461701610510721_634790502_n.jpg"/>
            <p:cNvPicPr>
              <a:picLocks noChangeAspect="1" noChangeArrowheads="1"/>
            </p:cNvPicPr>
            <p:nvPr/>
          </p:nvPicPr>
          <p:blipFill rotWithShape="1">
            <a:blip r:embed="rId4">
              <a:extLst>
                <a:ext uri="{28A0092B-C50C-407E-A947-70E740481C1C}">
                  <a14:useLocalDpi xmlns:a14="http://schemas.microsoft.com/office/drawing/2010/main" val="0"/>
                </a:ext>
              </a:extLst>
            </a:blip>
            <a:srcRect l="14964" t="18699" r="14455" b="19101"/>
            <a:stretch/>
          </p:blipFill>
          <p:spPr bwMode="auto">
            <a:xfrm>
              <a:off x="2215568" y="3411509"/>
              <a:ext cx="930815" cy="536124"/>
            </a:xfrm>
            <a:prstGeom prst="rect">
              <a:avLst/>
            </a:prstGeom>
            <a:noFill/>
            <a:ln>
              <a:solidFill>
                <a:schemeClr val="accent2">
                  <a:lumMod val="75000"/>
                </a:schemeClr>
              </a:solidFill>
            </a:ln>
            <a:extLst>
              <a:ext uri="{909E8E84-426E-40DD-AFC4-6F175D3DCCD1}">
                <a14:hiddenFill xmlns:a14="http://schemas.microsoft.com/office/drawing/2010/main">
                  <a:solidFill>
                    <a:srgbClr val="FFFFFF"/>
                  </a:solidFill>
                </a14:hiddenFill>
              </a:ext>
            </a:extLst>
          </p:spPr>
        </p:pic>
        <p:sp>
          <p:nvSpPr>
            <p:cNvPr id="7" name="Prostokąt 6"/>
            <p:cNvSpPr/>
            <p:nvPr/>
          </p:nvSpPr>
          <p:spPr>
            <a:xfrm>
              <a:off x="1866028" y="3824660"/>
              <a:ext cx="1893620" cy="954107"/>
            </a:xfrm>
            <a:prstGeom prst="rect">
              <a:avLst/>
            </a:prstGeom>
          </p:spPr>
          <p:txBody>
            <a:bodyPr wrap="square">
              <a:spAutoFit/>
            </a:bodyPr>
            <a:lstStyle/>
            <a:p>
              <a:pPr algn="ctr"/>
              <a:r>
                <a:rPr lang="pl-PL" sz="1400" b="1" i="1" dirty="0"/>
                <a:t>Akceptacja </a:t>
              </a:r>
              <a:r>
                <a:rPr lang="pl-PL" sz="1400" b="1" i="1" dirty="0" smtClean="0"/>
                <a:t>wyników badania sprawozdania i udzielenie wsparcia</a:t>
              </a:r>
              <a:endParaRPr lang="pl-PL" sz="1400" b="1" i="1" dirty="0"/>
            </a:p>
          </p:txBody>
        </p:sp>
        <p:sp>
          <p:nvSpPr>
            <p:cNvPr id="43" name="Strzałka w prawo 42"/>
            <p:cNvSpPr/>
            <p:nvPr/>
          </p:nvSpPr>
          <p:spPr>
            <a:xfrm rot="10800000">
              <a:off x="5968772" y="4716000"/>
              <a:ext cx="648000" cy="293761"/>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a:p>
          </p:txBody>
        </p:sp>
        <p:sp>
          <p:nvSpPr>
            <p:cNvPr id="44" name="Strzałka w prawo 43"/>
            <p:cNvSpPr/>
            <p:nvPr/>
          </p:nvSpPr>
          <p:spPr>
            <a:xfrm rot="10800000">
              <a:off x="4023234" y="4716000"/>
              <a:ext cx="648000" cy="293761"/>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a:p>
          </p:txBody>
        </p:sp>
      </p:grpSp>
      <p:pic>
        <p:nvPicPr>
          <p:cNvPr id="52" name="Picture 4" descr="X:\Resolution\logo_knf.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88237" y="1079250"/>
            <a:ext cx="1476000" cy="679275"/>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3" descr="X:\Resolution\525917_461701610510721_634790502_n.jpg"/>
          <p:cNvPicPr>
            <a:picLocks noChangeAspect="1" noChangeArrowheads="1"/>
          </p:cNvPicPr>
          <p:nvPr/>
        </p:nvPicPr>
        <p:blipFill rotWithShape="1">
          <a:blip r:embed="rId4">
            <a:extLst>
              <a:ext uri="{28A0092B-C50C-407E-A947-70E740481C1C}">
                <a14:useLocalDpi xmlns:a14="http://schemas.microsoft.com/office/drawing/2010/main" val="0"/>
              </a:ext>
            </a:extLst>
          </a:blip>
          <a:srcRect l="14964" t="18699" r="14455" b="19101"/>
          <a:stretch/>
        </p:blipFill>
        <p:spPr bwMode="auto">
          <a:xfrm>
            <a:off x="2559475" y="2084491"/>
            <a:ext cx="930815" cy="536124"/>
          </a:xfrm>
          <a:prstGeom prst="rect">
            <a:avLst/>
          </a:prstGeom>
          <a:noFill/>
          <a:ln>
            <a:solidFill>
              <a:schemeClr val="accent2">
                <a:lumMod val="7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35763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Symbol zastępczy numeru slajdu 10"/>
          <p:cNvSpPr txBox="1">
            <a:spLocks noGrp="1"/>
          </p:cNvSpPr>
          <p:nvPr/>
        </p:nvSpPr>
        <p:spPr bwMode="auto">
          <a:xfrm>
            <a:off x="6686962" y="6331529"/>
            <a:ext cx="1864173" cy="302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CCE3882-A7B7-4F46-9E53-DC79CC717298}" type="slidenum">
              <a:rPr lang="pl-PL" sz="1400">
                <a:solidFill>
                  <a:schemeClr val="bg2"/>
                </a:solidFill>
              </a:rPr>
              <a:pPr algn="r" eaLnBrk="1" hangingPunct="1"/>
              <a:t>12</a:t>
            </a:fld>
            <a:endParaRPr lang="pl-PL" sz="1400" dirty="0">
              <a:solidFill>
                <a:schemeClr val="bg2"/>
              </a:solidFill>
            </a:endParaRPr>
          </a:p>
        </p:txBody>
      </p:sp>
      <p:sp>
        <p:nvSpPr>
          <p:cNvPr id="6147" name="Line 6"/>
          <p:cNvSpPr>
            <a:spLocks noChangeShapeType="1"/>
          </p:cNvSpPr>
          <p:nvPr/>
        </p:nvSpPr>
        <p:spPr bwMode="auto">
          <a:xfrm>
            <a:off x="251521" y="6389688"/>
            <a:ext cx="8640960" cy="0"/>
          </a:xfrm>
          <a:prstGeom prst="line">
            <a:avLst/>
          </a:prstGeom>
          <a:noFill/>
          <a:ln w="28575">
            <a:solidFill>
              <a:srgbClr val="EF9E0D"/>
            </a:solidFill>
            <a:round/>
            <a:headEnd/>
            <a:tailEnd/>
          </a:ln>
          <a:extLst>
            <a:ext uri="{909E8E84-426E-40DD-AFC4-6F175D3DCCD1}">
              <a14:hiddenFill xmlns:a14="http://schemas.microsoft.com/office/drawing/2010/main">
                <a:noFill/>
              </a14:hiddenFill>
            </a:ext>
          </a:extLst>
        </p:spPr>
        <p:txBody>
          <a:bodyPr/>
          <a:lstStyle/>
          <a:p>
            <a:endParaRPr lang="pl-PL"/>
          </a:p>
        </p:txBody>
      </p:sp>
      <p:grpSp>
        <p:nvGrpSpPr>
          <p:cNvPr id="6148" name="Group 2"/>
          <p:cNvGrpSpPr>
            <a:grpSpLocks/>
          </p:cNvGrpSpPr>
          <p:nvPr/>
        </p:nvGrpSpPr>
        <p:grpSpPr bwMode="auto">
          <a:xfrm>
            <a:off x="251521" y="260351"/>
            <a:ext cx="8640960" cy="583938"/>
            <a:chOff x="158" y="164"/>
            <a:chExt cx="5444" cy="405"/>
          </a:xfrm>
        </p:grpSpPr>
        <p:sp>
          <p:nvSpPr>
            <p:cNvPr id="6167" name="Rectangle 3"/>
            <p:cNvSpPr>
              <a:spLocks noChangeArrowheads="1"/>
            </p:cNvSpPr>
            <p:nvPr/>
          </p:nvSpPr>
          <p:spPr bwMode="auto">
            <a:xfrm>
              <a:off x="158" y="164"/>
              <a:ext cx="5444" cy="363"/>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pl-PL" sz="2000" b="1"/>
            </a:p>
          </p:txBody>
        </p:sp>
        <p:sp>
          <p:nvSpPr>
            <p:cNvPr id="6168" name="Line 4"/>
            <p:cNvSpPr>
              <a:spLocks noChangeShapeType="1"/>
            </p:cNvSpPr>
            <p:nvPr/>
          </p:nvSpPr>
          <p:spPr bwMode="auto">
            <a:xfrm>
              <a:off x="158" y="569"/>
              <a:ext cx="5444" cy="0"/>
            </a:xfrm>
            <a:prstGeom prst="line">
              <a:avLst/>
            </a:prstGeom>
            <a:noFill/>
            <a:ln w="76200">
              <a:solidFill>
                <a:srgbClr val="EF9E0D"/>
              </a:solidFill>
              <a:round/>
              <a:headEnd/>
              <a:tailEnd/>
            </a:ln>
            <a:extLst>
              <a:ext uri="{909E8E84-426E-40DD-AFC4-6F175D3DCCD1}">
                <a14:hiddenFill xmlns:a14="http://schemas.microsoft.com/office/drawing/2010/main">
                  <a:noFill/>
                </a14:hiddenFill>
              </a:ext>
            </a:extLst>
          </p:spPr>
          <p:txBody>
            <a:bodyPr/>
            <a:lstStyle/>
            <a:p>
              <a:endParaRPr lang="pl-PL" sz="2000"/>
            </a:p>
          </p:txBody>
        </p:sp>
        <p:pic>
          <p:nvPicPr>
            <p:cNvPr id="616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 y="171"/>
              <a:ext cx="775" cy="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pole tekstowe 1"/>
          <p:cNvSpPr txBox="1"/>
          <p:nvPr/>
        </p:nvSpPr>
        <p:spPr>
          <a:xfrm>
            <a:off x="1162472" y="2564904"/>
            <a:ext cx="7128792" cy="1261884"/>
          </a:xfrm>
          <a:prstGeom prst="rect">
            <a:avLst/>
          </a:prstGeom>
          <a:solidFill>
            <a:schemeClr val="accent2"/>
          </a:solidFill>
        </p:spPr>
        <p:txBody>
          <a:bodyPr wrap="square" rtlCol="0">
            <a:spAutoFit/>
          </a:bodyPr>
          <a:lstStyle/>
          <a:p>
            <a:pPr algn="ctr"/>
            <a:endParaRPr lang="pl-PL" sz="2800" b="1" dirty="0" smtClean="0">
              <a:solidFill>
                <a:schemeClr val="bg1"/>
              </a:solidFill>
            </a:endParaRPr>
          </a:p>
          <a:p>
            <a:pPr algn="ctr"/>
            <a:r>
              <a:rPr lang="pl-PL" sz="2000" b="1" dirty="0" smtClean="0">
                <a:solidFill>
                  <a:schemeClr val="bg1"/>
                </a:solidFill>
              </a:rPr>
              <a:t>Przymusowa restrukturyzacja kas</a:t>
            </a:r>
            <a:endParaRPr lang="pl-PL" sz="2000" b="1" dirty="0">
              <a:solidFill>
                <a:schemeClr val="bg1"/>
              </a:solidFill>
            </a:endParaRPr>
          </a:p>
          <a:p>
            <a:pPr algn="ctr"/>
            <a:endParaRPr lang="pl-PL" sz="2800" dirty="0"/>
          </a:p>
        </p:txBody>
      </p:sp>
    </p:spTree>
    <p:extLst>
      <p:ext uri="{BB962C8B-B14F-4D97-AF65-F5344CB8AC3E}">
        <p14:creationId xmlns:p14="http://schemas.microsoft.com/office/powerpoint/2010/main" val="2875082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55"/>
          <p:cNvSpPr>
            <a:spLocks noChangeArrowheads="1"/>
          </p:cNvSpPr>
          <p:nvPr/>
        </p:nvSpPr>
        <p:spPr bwMode="auto">
          <a:xfrm>
            <a:off x="250825" y="981075"/>
            <a:ext cx="8642350" cy="358775"/>
          </a:xfrm>
          <a:prstGeom prst="rect">
            <a:avLst/>
          </a:prstGeom>
          <a:solidFill>
            <a:srgbClr val="003366"/>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41" name="Prostokąt zaokrąglony 40"/>
          <p:cNvSpPr/>
          <p:nvPr/>
        </p:nvSpPr>
        <p:spPr>
          <a:xfrm>
            <a:off x="250825" y="1341438"/>
            <a:ext cx="8642350" cy="4895850"/>
          </a:xfrm>
          <a:prstGeom prst="roundRect">
            <a:avLst>
              <a:gd name="adj" fmla="val 0"/>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200" dirty="0">
              <a:solidFill>
                <a:prstClr val="white"/>
              </a:solidFill>
            </a:endParaRPr>
          </a:p>
        </p:txBody>
      </p:sp>
      <p:sp>
        <p:nvSpPr>
          <p:cNvPr id="189446" name="Rectangle 61"/>
          <p:cNvSpPr>
            <a:spLocks noChangeArrowheads="1"/>
          </p:cNvSpPr>
          <p:nvPr/>
        </p:nvSpPr>
        <p:spPr bwMode="auto">
          <a:xfrm>
            <a:off x="323850" y="1412875"/>
            <a:ext cx="8496622" cy="4752975"/>
          </a:xfrm>
          <a:prstGeom prst="rect">
            <a:avLst/>
          </a:prstGeom>
          <a:solidFill>
            <a:srgbClr val="92BA9F"/>
          </a:solidFill>
          <a:ln w="9525" algn="ctr">
            <a:solidFill>
              <a:srgbClr val="969696"/>
            </a:solidFill>
            <a:miter lim="800000"/>
            <a:headEnd/>
            <a:tailEnd/>
          </a:ln>
          <a:effectLs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189448" name="Rectangle 63"/>
          <p:cNvSpPr>
            <a:spLocks noChangeArrowheads="1"/>
          </p:cNvSpPr>
          <p:nvPr/>
        </p:nvSpPr>
        <p:spPr bwMode="auto">
          <a:xfrm>
            <a:off x="323850" y="1412876"/>
            <a:ext cx="8424614" cy="3756124"/>
          </a:xfrm>
          <a:prstGeom prst="rect">
            <a:avLst/>
          </a:prstGeom>
          <a:solidFill>
            <a:schemeClr val="bg1"/>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fontAlgn="base" hangingPunct="1">
              <a:spcBef>
                <a:spcPct val="0"/>
              </a:spcBef>
              <a:spcAft>
                <a:spcPct val="0"/>
              </a:spcAft>
            </a:pPr>
            <a:endParaRPr lang="en-US" altLang="pl-PL" sz="800" dirty="0">
              <a:solidFill>
                <a:srgbClr val="000000"/>
              </a:solidFill>
              <a:ea typeface="ＭＳ Ｐゴシック" pitchFamily="34" charset="-128"/>
            </a:endParaRPr>
          </a:p>
        </p:txBody>
      </p:sp>
      <p:sp>
        <p:nvSpPr>
          <p:cNvPr id="189450" name="Text Box 65"/>
          <p:cNvSpPr txBox="1">
            <a:spLocks noChangeArrowheads="1"/>
          </p:cNvSpPr>
          <p:nvPr/>
        </p:nvSpPr>
        <p:spPr bwMode="auto">
          <a:xfrm>
            <a:off x="323850" y="1412876"/>
            <a:ext cx="8424614"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0975" indent="-180975"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285750" indent="-285750" algn="just" fontAlgn="base">
              <a:spcBef>
                <a:spcPct val="0"/>
              </a:spcBef>
              <a:spcAft>
                <a:spcPct val="0"/>
              </a:spcAft>
              <a:buFont typeface="Arial" panose="020B0604020202020204" pitchFamily="34" charset="0"/>
              <a:buChar char="•"/>
            </a:pPr>
            <a:r>
              <a:rPr lang="pl-PL" sz="1600" dirty="0" smtClean="0">
                <a:solidFill>
                  <a:srgbClr val="000000"/>
                </a:solidFill>
              </a:rPr>
              <a:t>Zgodnie </a:t>
            </a:r>
            <a:r>
              <a:rPr lang="pl-PL" sz="1600" dirty="0">
                <a:solidFill>
                  <a:srgbClr val="000000"/>
                </a:solidFill>
              </a:rPr>
              <a:t>z </a:t>
            </a:r>
            <a:r>
              <a:rPr lang="pl-PL" sz="1600" dirty="0" smtClean="0">
                <a:solidFill>
                  <a:srgbClr val="000000"/>
                </a:solidFill>
              </a:rPr>
              <a:t>motywem </a:t>
            </a:r>
            <a:r>
              <a:rPr lang="pl-PL" sz="1600" dirty="0">
                <a:solidFill>
                  <a:srgbClr val="000000"/>
                </a:solidFill>
              </a:rPr>
              <a:t>45 </a:t>
            </a:r>
            <a:r>
              <a:rPr lang="pl-PL" sz="1600" dirty="0" smtClean="0">
                <a:solidFill>
                  <a:srgbClr val="000000"/>
                </a:solidFill>
              </a:rPr>
              <a:t>dyrektywy BRR </a:t>
            </a:r>
            <a:r>
              <a:rPr lang="pl-PL" sz="1600" dirty="0">
                <a:solidFill>
                  <a:srgbClr val="000000"/>
                </a:solidFill>
              </a:rPr>
              <a:t>zagrożony podmiot powinien być co do zasady poddany standardowej procedurze </a:t>
            </a:r>
            <a:r>
              <a:rPr lang="pl-PL" sz="1600" dirty="0" smtClean="0">
                <a:solidFill>
                  <a:srgbClr val="000000"/>
                </a:solidFill>
              </a:rPr>
              <a:t>likwidacyjnej lub upadłościowej, </a:t>
            </a:r>
            <a:r>
              <a:rPr lang="pl-PL" sz="1600" dirty="0">
                <a:solidFill>
                  <a:srgbClr val="000000"/>
                </a:solidFill>
              </a:rPr>
              <a:t>j</a:t>
            </a:r>
            <a:r>
              <a:rPr lang="pl-PL" sz="1600" dirty="0" smtClean="0">
                <a:solidFill>
                  <a:srgbClr val="000000"/>
                </a:solidFill>
              </a:rPr>
              <a:t>ednak </a:t>
            </a:r>
            <a:r>
              <a:rPr lang="pl-PL" sz="1600" dirty="0">
                <a:solidFill>
                  <a:srgbClr val="000000"/>
                </a:solidFill>
              </a:rPr>
              <a:t>w przypadku gdy </a:t>
            </a:r>
            <a:r>
              <a:rPr lang="pl-PL" sz="1600" dirty="0" smtClean="0">
                <a:solidFill>
                  <a:srgbClr val="000000"/>
                </a:solidFill>
              </a:rPr>
              <a:t>zagrożona jest:</a:t>
            </a:r>
          </a:p>
          <a:p>
            <a:pPr marL="847725" lvl="1" algn="just" fontAlgn="base">
              <a:spcBef>
                <a:spcPct val="0"/>
              </a:spcBef>
              <a:spcAft>
                <a:spcPct val="0"/>
              </a:spcAft>
              <a:buFont typeface="Arial" panose="020B0604020202020204" pitchFamily="34" charset="0"/>
              <a:buChar char="•"/>
            </a:pPr>
            <a:r>
              <a:rPr lang="pl-PL" sz="1600" dirty="0" smtClean="0">
                <a:solidFill>
                  <a:srgbClr val="000000"/>
                </a:solidFill>
              </a:rPr>
              <a:t>stabilność </a:t>
            </a:r>
            <a:r>
              <a:rPr lang="pl-PL" sz="1600" dirty="0">
                <a:solidFill>
                  <a:srgbClr val="000000"/>
                </a:solidFill>
              </a:rPr>
              <a:t>finansowa, </a:t>
            </a:r>
            <a:endParaRPr lang="pl-PL" sz="1600" dirty="0" smtClean="0">
              <a:solidFill>
                <a:srgbClr val="000000"/>
              </a:solidFill>
            </a:endParaRPr>
          </a:p>
          <a:p>
            <a:pPr marL="847725" lvl="1" algn="just" fontAlgn="base">
              <a:spcBef>
                <a:spcPct val="0"/>
              </a:spcBef>
              <a:spcAft>
                <a:spcPct val="0"/>
              </a:spcAft>
              <a:buFont typeface="Arial" panose="020B0604020202020204" pitchFamily="34" charset="0"/>
              <a:buChar char="•"/>
            </a:pPr>
            <a:r>
              <a:rPr lang="pl-PL" sz="1600" dirty="0" smtClean="0">
                <a:solidFill>
                  <a:srgbClr val="000000"/>
                </a:solidFill>
              </a:rPr>
              <a:t>kontynuacja </a:t>
            </a:r>
            <a:r>
              <a:rPr lang="pl-PL" sz="1600" dirty="0">
                <a:solidFill>
                  <a:srgbClr val="000000"/>
                </a:solidFill>
              </a:rPr>
              <a:t>funkcji </a:t>
            </a:r>
            <a:r>
              <a:rPr lang="pl-PL" sz="1600" dirty="0" smtClean="0">
                <a:solidFill>
                  <a:srgbClr val="000000"/>
                </a:solidFill>
              </a:rPr>
              <a:t>krytycznych, </a:t>
            </a:r>
            <a:r>
              <a:rPr lang="pl-PL" sz="1600" dirty="0">
                <a:solidFill>
                  <a:srgbClr val="000000"/>
                </a:solidFill>
              </a:rPr>
              <a:t>lub </a:t>
            </a:r>
            <a:endParaRPr lang="pl-PL" sz="1600" dirty="0" smtClean="0">
              <a:solidFill>
                <a:srgbClr val="000000"/>
              </a:solidFill>
            </a:endParaRPr>
          </a:p>
          <a:p>
            <a:pPr marL="847725" lvl="1" algn="just" fontAlgn="base">
              <a:spcBef>
                <a:spcPct val="0"/>
              </a:spcBef>
              <a:spcAft>
                <a:spcPct val="0"/>
              </a:spcAft>
              <a:buFont typeface="Arial" panose="020B0604020202020204" pitchFamily="34" charset="0"/>
              <a:buChar char="•"/>
            </a:pPr>
            <a:r>
              <a:rPr lang="pl-PL" sz="1600" dirty="0" smtClean="0">
                <a:solidFill>
                  <a:srgbClr val="000000"/>
                </a:solidFill>
              </a:rPr>
              <a:t>bezpieczeństwo </a:t>
            </a:r>
            <a:r>
              <a:rPr lang="pl-PL" sz="1600" dirty="0">
                <a:solidFill>
                  <a:srgbClr val="000000"/>
                </a:solidFill>
              </a:rPr>
              <a:t>środków </a:t>
            </a:r>
            <a:r>
              <a:rPr lang="pl-PL" sz="1600" dirty="0" smtClean="0">
                <a:solidFill>
                  <a:srgbClr val="000000"/>
                </a:solidFill>
              </a:rPr>
              <a:t>deponentów,</a:t>
            </a:r>
          </a:p>
          <a:p>
            <a:pPr marL="266700" indent="0" algn="just" fontAlgn="base">
              <a:spcBef>
                <a:spcPct val="0"/>
              </a:spcBef>
              <a:spcAft>
                <a:spcPct val="0"/>
              </a:spcAft>
            </a:pPr>
            <a:r>
              <a:rPr lang="pl-PL" sz="1600" dirty="0" smtClean="0">
                <a:solidFill>
                  <a:srgbClr val="000000"/>
                </a:solidFill>
              </a:rPr>
              <a:t>w </a:t>
            </a:r>
            <a:r>
              <a:rPr lang="pl-PL" sz="1600" dirty="0">
                <a:solidFill>
                  <a:srgbClr val="000000"/>
                </a:solidFill>
              </a:rPr>
              <a:t>interesie publicznym może być </a:t>
            </a:r>
            <a:r>
              <a:rPr lang="pl-PL" sz="1600" dirty="0" smtClean="0">
                <a:solidFill>
                  <a:srgbClr val="000000"/>
                </a:solidFill>
              </a:rPr>
              <a:t>- na </a:t>
            </a:r>
            <a:r>
              <a:rPr lang="pl-PL" sz="1600" dirty="0">
                <a:solidFill>
                  <a:srgbClr val="000000"/>
                </a:solidFill>
              </a:rPr>
              <a:t>zasadzie wyjątku </a:t>
            </a:r>
            <a:r>
              <a:rPr lang="pl-PL" sz="1600" dirty="0" smtClean="0">
                <a:solidFill>
                  <a:srgbClr val="000000"/>
                </a:solidFill>
              </a:rPr>
              <a:t>- poddanie </a:t>
            </a:r>
            <a:r>
              <a:rPr lang="pl-PL" sz="1600" dirty="0">
                <a:solidFill>
                  <a:srgbClr val="000000"/>
                </a:solidFill>
              </a:rPr>
              <a:t>zagrożonego podmiotu przymusowej restrukturyzacji. </a:t>
            </a:r>
            <a:endParaRPr lang="pl-PL" sz="1600" dirty="0" smtClean="0">
              <a:solidFill>
                <a:srgbClr val="000000"/>
              </a:solidFill>
            </a:endParaRPr>
          </a:p>
          <a:p>
            <a:pPr marL="266700" indent="-266700" algn="just" fontAlgn="base">
              <a:spcBef>
                <a:spcPct val="0"/>
              </a:spcBef>
              <a:spcAft>
                <a:spcPct val="0"/>
              </a:spcAft>
              <a:buFont typeface="Arial" panose="020B0604020202020204" pitchFamily="34" charset="0"/>
              <a:buChar char="•"/>
            </a:pPr>
            <a:endParaRPr lang="pl-PL" altLang="pl-PL" sz="1600" dirty="0" smtClean="0">
              <a:solidFill>
                <a:srgbClr val="000000"/>
              </a:solidFill>
              <a:ea typeface="ＭＳ Ｐゴシック" pitchFamily="34" charset="-128"/>
            </a:endParaRPr>
          </a:p>
          <a:p>
            <a:pPr marL="266700" indent="-266700" algn="just" fontAlgn="base">
              <a:spcBef>
                <a:spcPct val="0"/>
              </a:spcBef>
              <a:spcAft>
                <a:spcPct val="0"/>
              </a:spcAft>
              <a:buFont typeface="Arial" panose="020B0604020202020204" pitchFamily="34" charset="0"/>
              <a:buChar char="•"/>
            </a:pPr>
            <a:r>
              <a:rPr lang="pl-PL" altLang="pl-PL" sz="1600" dirty="0" smtClean="0">
                <a:solidFill>
                  <a:srgbClr val="000000"/>
                </a:solidFill>
                <a:ea typeface="ＭＳ Ｐゴシック" pitchFamily="34" charset="-128"/>
              </a:rPr>
              <a:t>Zgodnie </a:t>
            </a:r>
            <a:r>
              <a:rPr lang="pl-PL" altLang="pl-PL" sz="1600" dirty="0">
                <a:solidFill>
                  <a:srgbClr val="000000"/>
                </a:solidFill>
                <a:ea typeface="ＭＳ Ｐゴシック" pitchFamily="34" charset="-128"/>
              </a:rPr>
              <a:t>z Rozporządzeniem Delegowanym Komisji (UE) 2016/1075 </a:t>
            </a:r>
            <a:r>
              <a:rPr lang="pl-PL" altLang="pl-PL" sz="1600" dirty="0" smtClean="0">
                <a:solidFill>
                  <a:srgbClr val="000000"/>
                </a:solidFill>
                <a:ea typeface="ＭＳ Ｐゴシック" pitchFamily="34" charset="-128"/>
              </a:rPr>
              <a:t>organy </a:t>
            </a:r>
            <a:r>
              <a:rPr lang="pl-PL" altLang="pl-PL" sz="1600" dirty="0">
                <a:solidFill>
                  <a:srgbClr val="000000"/>
                </a:solidFill>
                <a:ea typeface="ＭＳ Ｐゴシック" pitchFamily="34" charset="-128"/>
              </a:rPr>
              <a:t>przymusowej restrukturyzacji powinny dokonać oceny czy zastosowanie standardowej procedury upadłościowej pozwala wiarygodnie i wykonalnie osiągnąć cele przymusowej </a:t>
            </a:r>
            <a:r>
              <a:rPr lang="pl-PL" altLang="pl-PL" sz="1600" dirty="0" smtClean="0">
                <a:solidFill>
                  <a:srgbClr val="000000"/>
                </a:solidFill>
                <a:ea typeface="ＭＳ Ｐゴシック" pitchFamily="34" charset="-128"/>
              </a:rPr>
              <a:t>w </a:t>
            </a:r>
            <a:r>
              <a:rPr lang="pl-PL" altLang="pl-PL" sz="1600" dirty="0">
                <a:solidFill>
                  <a:srgbClr val="000000"/>
                </a:solidFill>
                <a:ea typeface="ＭＳ Ｐゴシック" pitchFamily="34" charset="-128"/>
              </a:rPr>
              <a:t>takim samym stopniu jak w przymusowej </a:t>
            </a:r>
            <a:r>
              <a:rPr lang="pl-PL" altLang="pl-PL" sz="1600" dirty="0" smtClean="0">
                <a:solidFill>
                  <a:srgbClr val="000000"/>
                </a:solidFill>
                <a:ea typeface="ＭＳ Ｐゴシック" pitchFamily="34" charset="-128"/>
              </a:rPr>
              <a:t>restrukturyzacji w warunkach ograniczenia </a:t>
            </a:r>
            <a:r>
              <a:rPr lang="pl-PL" altLang="pl-PL" sz="1600" dirty="0">
                <a:solidFill>
                  <a:srgbClr val="000000"/>
                </a:solidFill>
                <a:ea typeface="ＭＳ Ｐゴシック" pitchFamily="34" charset="-128"/>
              </a:rPr>
              <a:t>nadzwyczajnego wsparcia </a:t>
            </a:r>
            <a:r>
              <a:rPr lang="pl-PL" altLang="pl-PL" sz="1600" dirty="0" smtClean="0">
                <a:solidFill>
                  <a:srgbClr val="000000"/>
                </a:solidFill>
                <a:ea typeface="ＭＳ Ｐゴシック" pitchFamily="34" charset="-128"/>
              </a:rPr>
              <a:t>publicznego.</a:t>
            </a:r>
            <a:endParaRPr lang="pl-PL" altLang="pl-PL" sz="1600" dirty="0">
              <a:solidFill>
                <a:srgbClr val="000000"/>
              </a:solidFill>
              <a:ea typeface="ＭＳ Ｐゴシック" pitchFamily="34" charset="-128"/>
            </a:endParaRPr>
          </a:p>
        </p:txBody>
      </p:sp>
      <p:grpSp>
        <p:nvGrpSpPr>
          <p:cNvPr id="25" name="Group 2"/>
          <p:cNvGrpSpPr>
            <a:grpSpLocks/>
          </p:cNvGrpSpPr>
          <p:nvPr/>
        </p:nvGrpSpPr>
        <p:grpSpPr bwMode="auto">
          <a:xfrm>
            <a:off x="256902" y="271463"/>
            <a:ext cx="8642350" cy="642938"/>
            <a:chOff x="158" y="164"/>
            <a:chExt cx="5444" cy="405"/>
          </a:xfrm>
        </p:grpSpPr>
        <p:sp>
          <p:nvSpPr>
            <p:cNvPr id="26" name="Rectangle 3"/>
            <p:cNvSpPr>
              <a:spLocks noChangeArrowheads="1"/>
            </p:cNvSpPr>
            <p:nvPr/>
          </p:nvSpPr>
          <p:spPr bwMode="auto">
            <a:xfrm>
              <a:off x="158" y="164"/>
              <a:ext cx="5444" cy="3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r>
                <a:rPr lang="pl-PL" b="1" dirty="0" smtClean="0">
                  <a:solidFill>
                    <a:srgbClr val="0000CC"/>
                  </a:solidFill>
                  <a:cs typeface="Arial" charset="0"/>
                </a:rPr>
                <a:t>Kiedy przymusowa restrukturyzacja?</a:t>
              </a:r>
              <a:endParaRPr lang="en-US" b="1" dirty="0">
                <a:solidFill>
                  <a:srgbClr val="0000CC"/>
                </a:solidFill>
                <a:cs typeface="Arial" charset="0"/>
              </a:endParaRPr>
            </a:p>
          </p:txBody>
        </p:sp>
        <p:sp>
          <p:nvSpPr>
            <p:cNvPr id="27" name="Line 4"/>
            <p:cNvSpPr>
              <a:spLocks noChangeShapeType="1"/>
            </p:cNvSpPr>
            <p:nvPr/>
          </p:nvSpPr>
          <p:spPr bwMode="auto">
            <a:xfrm>
              <a:off x="158" y="569"/>
              <a:ext cx="5444" cy="0"/>
            </a:xfrm>
            <a:prstGeom prst="line">
              <a:avLst/>
            </a:prstGeom>
            <a:noFill/>
            <a:ln w="76200">
              <a:solidFill>
                <a:srgbClr val="EF9E0D"/>
              </a:solidFill>
              <a:round/>
              <a:headEnd/>
              <a:tailEnd/>
            </a:ln>
          </p:spPr>
          <p:txBody>
            <a:bodyPr/>
            <a:lstStyle/>
            <a:p>
              <a:pPr fontAlgn="base">
                <a:spcBef>
                  <a:spcPct val="0"/>
                </a:spcBef>
                <a:spcAft>
                  <a:spcPct val="0"/>
                </a:spcAft>
              </a:pPr>
              <a:endParaRPr lang="en-US" sz="800" b="1" dirty="0">
                <a:solidFill>
                  <a:srgbClr val="000000"/>
                </a:solidFill>
                <a:cs typeface="Arial" charset="0"/>
              </a:endParaRPr>
            </a:p>
          </p:txBody>
        </p:sp>
        <p:pic>
          <p:nvPicPr>
            <p:cNvPr id="28" name="Picture 5"/>
            <p:cNvPicPr>
              <a:picLocks noChangeAspect="1" noChangeArrowheads="1"/>
            </p:cNvPicPr>
            <p:nvPr/>
          </p:nvPicPr>
          <p:blipFill>
            <a:blip r:embed="rId3"/>
            <a:srcRect/>
            <a:stretch>
              <a:fillRect/>
            </a:stretch>
          </p:blipFill>
          <p:spPr bwMode="auto">
            <a:xfrm>
              <a:off x="158" y="171"/>
              <a:ext cx="775" cy="342"/>
            </a:xfrm>
            <a:prstGeom prst="rect">
              <a:avLst/>
            </a:prstGeom>
            <a:noFill/>
            <a:ln w="9525">
              <a:noFill/>
              <a:miter lim="800000"/>
              <a:headEnd/>
              <a:tailEnd/>
            </a:ln>
          </p:spPr>
        </p:pic>
      </p:grpSp>
      <p:sp>
        <p:nvSpPr>
          <p:cNvPr id="11" name="AutoShape 68"/>
          <p:cNvSpPr>
            <a:spLocks noChangeArrowheads="1"/>
          </p:cNvSpPr>
          <p:nvPr/>
        </p:nvSpPr>
        <p:spPr bwMode="auto">
          <a:xfrm rot="5400000">
            <a:off x="4557637" y="3923679"/>
            <a:ext cx="287337" cy="2909739"/>
          </a:xfrm>
          <a:prstGeom prst="homePlate">
            <a:avLst>
              <a:gd name="adj" fmla="val 100000"/>
            </a:avLst>
          </a:prstGeom>
          <a:solidFill>
            <a:srgbClr val="006699"/>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fontAlgn="base" hangingPunct="1">
              <a:spcBef>
                <a:spcPct val="0"/>
              </a:spcBef>
              <a:spcAft>
                <a:spcPct val="0"/>
              </a:spcAft>
            </a:pPr>
            <a:endParaRPr lang="en-US" altLang="en-US" sz="800">
              <a:solidFill>
                <a:srgbClr val="000000"/>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7" y="5661249"/>
            <a:ext cx="8353177" cy="504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 Box 26"/>
          <p:cNvSpPr txBox="1">
            <a:spLocks noChangeArrowheads="1"/>
          </p:cNvSpPr>
          <p:nvPr/>
        </p:nvSpPr>
        <p:spPr bwMode="auto">
          <a:xfrm>
            <a:off x="411485" y="5728884"/>
            <a:ext cx="84089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r>
              <a:rPr lang="pl-PL" altLang="pl-PL" dirty="0" smtClean="0">
                <a:solidFill>
                  <a:prstClr val="white"/>
                </a:solidFill>
                <a:ea typeface="MS PGothic" pitchFamily="34" charset="-128"/>
              </a:rPr>
              <a:t>Decyduje przesłanka interesu publicznego </a:t>
            </a:r>
          </a:p>
        </p:txBody>
      </p:sp>
    </p:spTree>
    <p:extLst>
      <p:ext uri="{BB962C8B-B14F-4D97-AF65-F5344CB8AC3E}">
        <p14:creationId xmlns:p14="http://schemas.microsoft.com/office/powerpoint/2010/main" val="638564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0"/>
          <p:cNvSpPr>
            <a:spLocks noChangeArrowheads="1"/>
          </p:cNvSpPr>
          <p:nvPr/>
        </p:nvSpPr>
        <p:spPr bwMode="auto">
          <a:xfrm>
            <a:off x="250825" y="1268413"/>
            <a:ext cx="8642350" cy="2808287"/>
          </a:xfrm>
          <a:prstGeom prst="rect">
            <a:avLst/>
          </a:prstGeom>
          <a:solidFill>
            <a:srgbClr val="FFF9DD"/>
          </a:solidFill>
          <a:ln w="44450" algn="ctr">
            <a:solidFill>
              <a:srgbClr val="DDDDDD"/>
            </a:solidFill>
            <a:miter lim="800000"/>
            <a:headEnd/>
            <a:tailEnd/>
          </a:ln>
        </p:spPr>
        <p:txBody>
          <a:bodyPr wrap="none" anchor="ctr"/>
          <a:lstStyle/>
          <a:p>
            <a:endParaRPr lang="pl-PL">
              <a:solidFill>
                <a:srgbClr val="000000"/>
              </a:solidFill>
            </a:endParaRPr>
          </a:p>
        </p:txBody>
      </p:sp>
      <p:grpSp>
        <p:nvGrpSpPr>
          <p:cNvPr id="96259" name="Group 2"/>
          <p:cNvGrpSpPr>
            <a:grpSpLocks/>
          </p:cNvGrpSpPr>
          <p:nvPr/>
        </p:nvGrpSpPr>
        <p:grpSpPr bwMode="auto">
          <a:xfrm>
            <a:off x="250825" y="260350"/>
            <a:ext cx="8642350" cy="642938"/>
            <a:chOff x="158" y="164"/>
            <a:chExt cx="5444" cy="405"/>
          </a:xfrm>
        </p:grpSpPr>
        <p:sp>
          <p:nvSpPr>
            <p:cNvPr id="96260" name="Rectangle 3"/>
            <p:cNvSpPr>
              <a:spLocks noChangeArrowheads="1"/>
            </p:cNvSpPr>
            <p:nvPr/>
          </p:nvSpPr>
          <p:spPr bwMode="auto">
            <a:xfrm>
              <a:off x="933" y="164"/>
              <a:ext cx="4669" cy="363"/>
            </a:xfrm>
            <a:prstGeom prst="rect">
              <a:avLst/>
            </a:prstGeom>
            <a:solidFill>
              <a:srgbClr val="DDDDDD"/>
            </a:solidFill>
            <a:ln w="9525">
              <a:noFill/>
              <a:miter lim="800000"/>
              <a:headEnd/>
              <a:tailEnd/>
            </a:ln>
          </p:spPr>
          <p:txBody>
            <a:bodyPr wrap="none" anchor="ctr"/>
            <a:lstStyle/>
            <a:p>
              <a:pPr algn="ctr"/>
              <a:r>
                <a:rPr lang="pl-PL" b="1" dirty="0" smtClean="0">
                  <a:solidFill>
                    <a:srgbClr val="3333CC"/>
                  </a:solidFill>
                </a:rPr>
                <a:t>Kiedy przymusowa restrukturyzacja?</a:t>
              </a:r>
              <a:endParaRPr lang="pl-PL" b="1" dirty="0">
                <a:solidFill>
                  <a:srgbClr val="3333CC"/>
                </a:solidFill>
              </a:endParaRPr>
            </a:p>
          </p:txBody>
        </p:sp>
        <p:sp>
          <p:nvSpPr>
            <p:cNvPr id="96261" name="Line 4"/>
            <p:cNvSpPr>
              <a:spLocks noChangeShapeType="1"/>
            </p:cNvSpPr>
            <p:nvPr/>
          </p:nvSpPr>
          <p:spPr bwMode="auto">
            <a:xfrm>
              <a:off x="158" y="569"/>
              <a:ext cx="5444" cy="0"/>
            </a:xfrm>
            <a:prstGeom prst="line">
              <a:avLst/>
            </a:prstGeom>
            <a:noFill/>
            <a:ln w="76200">
              <a:solidFill>
                <a:srgbClr val="EF9E0D"/>
              </a:solidFill>
              <a:round/>
              <a:headEnd/>
              <a:tailEnd/>
            </a:ln>
          </p:spPr>
          <p:txBody>
            <a:bodyPr/>
            <a:lstStyle/>
            <a:p>
              <a:endParaRPr lang="pl-PL">
                <a:solidFill>
                  <a:srgbClr val="000000"/>
                </a:solidFill>
              </a:endParaRPr>
            </a:p>
          </p:txBody>
        </p:sp>
        <p:pic>
          <p:nvPicPr>
            <p:cNvPr id="96262" name="Picture 5"/>
            <p:cNvPicPr>
              <a:picLocks noChangeAspect="1" noChangeArrowheads="1"/>
            </p:cNvPicPr>
            <p:nvPr/>
          </p:nvPicPr>
          <p:blipFill>
            <a:blip r:embed="rId2"/>
            <a:srcRect/>
            <a:stretch>
              <a:fillRect/>
            </a:stretch>
          </p:blipFill>
          <p:spPr bwMode="auto">
            <a:xfrm>
              <a:off x="158" y="171"/>
              <a:ext cx="775" cy="342"/>
            </a:xfrm>
            <a:prstGeom prst="rect">
              <a:avLst/>
            </a:prstGeom>
            <a:noFill/>
            <a:ln w="9525">
              <a:noFill/>
              <a:miter lim="800000"/>
              <a:headEnd/>
              <a:tailEnd/>
            </a:ln>
          </p:spPr>
        </p:pic>
      </p:grpSp>
      <p:sp>
        <p:nvSpPr>
          <p:cNvPr id="96267" name="Text Box 16"/>
          <p:cNvSpPr txBox="1">
            <a:spLocks noChangeArrowheads="1"/>
          </p:cNvSpPr>
          <p:nvPr/>
        </p:nvSpPr>
        <p:spPr bwMode="auto">
          <a:xfrm>
            <a:off x="2232025" y="1268413"/>
            <a:ext cx="6661150" cy="2604303"/>
          </a:xfrm>
          <a:prstGeom prst="rect">
            <a:avLst/>
          </a:prstGeom>
          <a:noFill/>
          <a:ln w="9525">
            <a:noFill/>
            <a:miter lim="800000"/>
            <a:headEnd/>
            <a:tailEnd/>
          </a:ln>
        </p:spPr>
        <p:txBody>
          <a:bodyPr wrap="square">
            <a:spAutoFit/>
          </a:bodyPr>
          <a:lstStyle/>
          <a:p>
            <a:pPr>
              <a:lnSpc>
                <a:spcPct val="105000"/>
              </a:lnSpc>
              <a:spcBef>
                <a:spcPts val="1200"/>
              </a:spcBef>
              <a:buClr>
                <a:srgbClr val="FF6600"/>
              </a:buClr>
            </a:pPr>
            <a:r>
              <a:rPr lang="pl-PL" sz="1600" b="1" dirty="0">
                <a:solidFill>
                  <a:srgbClr val="000000"/>
                </a:solidFill>
              </a:rPr>
              <a:t>Zgodnie z art. 101 ust. 7 Ustawy – Fundusz wydaje decyzję o wszczęciu przymusowej restrukturyzacji gdy łącznie są spełnione trzy warunki: </a:t>
            </a:r>
          </a:p>
          <a:p>
            <a:pPr marL="266700" indent="-266700">
              <a:lnSpc>
                <a:spcPct val="105000"/>
              </a:lnSpc>
              <a:spcBef>
                <a:spcPts val="1200"/>
              </a:spcBef>
              <a:buClr>
                <a:srgbClr val="FF6600"/>
              </a:buClr>
              <a:buFont typeface="Wingdings" pitchFamily="2" charset="2"/>
              <a:buChar char="§"/>
            </a:pPr>
            <a:r>
              <a:rPr lang="pl-PL" sz="1600" b="1" dirty="0">
                <a:solidFill>
                  <a:srgbClr val="000000"/>
                </a:solidFill>
              </a:rPr>
              <a:t>podmiot jest zagrożony upadłością,</a:t>
            </a:r>
            <a:endParaRPr lang="pl-PL" sz="1700" b="1" dirty="0" smtClean="0">
              <a:solidFill>
                <a:srgbClr val="000000"/>
              </a:solidFill>
            </a:endParaRPr>
          </a:p>
          <a:p>
            <a:pPr marL="266700" indent="-266700">
              <a:lnSpc>
                <a:spcPct val="105000"/>
              </a:lnSpc>
              <a:spcBef>
                <a:spcPts val="1200"/>
              </a:spcBef>
              <a:buClr>
                <a:srgbClr val="FF6600"/>
              </a:buClr>
              <a:buFont typeface="Wingdings" pitchFamily="2" charset="2"/>
              <a:buChar char="§"/>
            </a:pPr>
            <a:r>
              <a:rPr lang="pl-PL" sz="1600" b="1" dirty="0">
                <a:solidFill>
                  <a:srgbClr val="000000"/>
                </a:solidFill>
              </a:rPr>
              <a:t>brak jest przesłanek wskazujących, że możliwe działania nadzorcze lub działania podmiotu pozwolą we właściwym czasie usunąć zagrożenie </a:t>
            </a:r>
            <a:r>
              <a:rPr lang="pl-PL" sz="1600" b="1" dirty="0" smtClean="0">
                <a:solidFill>
                  <a:srgbClr val="000000"/>
                </a:solidFill>
              </a:rPr>
              <a:t>upadłością</a:t>
            </a:r>
          </a:p>
          <a:p>
            <a:pPr marL="266700" indent="-266700">
              <a:lnSpc>
                <a:spcPct val="105000"/>
              </a:lnSpc>
              <a:spcBef>
                <a:spcPts val="1200"/>
              </a:spcBef>
              <a:buClr>
                <a:srgbClr val="FF6600"/>
              </a:buClr>
              <a:buFont typeface="Wingdings" pitchFamily="2" charset="2"/>
              <a:buChar char="§"/>
            </a:pPr>
            <a:r>
              <a:rPr lang="pl-PL" sz="1600" b="1" dirty="0">
                <a:solidFill>
                  <a:srgbClr val="FF0000"/>
                </a:solidFill>
              </a:rPr>
              <a:t>działania wobec podmiotu konieczne są w interesie </a:t>
            </a:r>
            <a:r>
              <a:rPr lang="pl-PL" sz="1600" b="1" dirty="0" smtClean="0">
                <a:solidFill>
                  <a:srgbClr val="FF0000"/>
                </a:solidFill>
              </a:rPr>
              <a:t>publicznym</a:t>
            </a:r>
            <a:endParaRPr lang="pl-PL" sz="1700" b="1" dirty="0">
              <a:solidFill>
                <a:srgbClr val="000000"/>
              </a:solidFill>
            </a:endParaRPr>
          </a:p>
        </p:txBody>
      </p:sp>
      <p:sp>
        <p:nvSpPr>
          <p:cNvPr id="96268" name="AutoShape 25"/>
          <p:cNvSpPr>
            <a:spLocks noChangeArrowheads="1"/>
          </p:cNvSpPr>
          <p:nvPr/>
        </p:nvSpPr>
        <p:spPr bwMode="auto">
          <a:xfrm>
            <a:off x="250825" y="1268413"/>
            <a:ext cx="2017713" cy="2808287"/>
          </a:xfrm>
          <a:prstGeom prst="homePlate">
            <a:avLst>
              <a:gd name="adj" fmla="val 13148"/>
            </a:avLst>
          </a:prstGeom>
          <a:solidFill>
            <a:srgbClr val="FF9900"/>
          </a:solidFill>
          <a:ln w="44450" algn="ctr">
            <a:solidFill>
              <a:srgbClr val="DDDDDD"/>
            </a:solidFill>
            <a:miter lim="800000"/>
            <a:headEnd/>
            <a:tailEnd/>
          </a:ln>
        </p:spPr>
        <p:txBody>
          <a:bodyPr wrap="none" anchor="ctr" anchorCtr="1"/>
          <a:lstStyle/>
          <a:p>
            <a:r>
              <a:rPr lang="pl-PL" b="1" dirty="0">
                <a:solidFill>
                  <a:srgbClr val="FFFFFF"/>
                </a:solidFill>
              </a:rPr>
              <a:t>Przesłank</a:t>
            </a:r>
            <a:r>
              <a:rPr lang="pl-PL" sz="2000" b="1" dirty="0">
                <a:solidFill>
                  <a:srgbClr val="FFFFFF"/>
                </a:solidFill>
              </a:rPr>
              <a:t>i</a:t>
            </a:r>
            <a:endParaRPr lang="pl-PL" sz="2000" b="1" dirty="0">
              <a:solidFill>
                <a:srgbClr val="000000"/>
              </a:solidFill>
            </a:endParaRPr>
          </a:p>
        </p:txBody>
      </p:sp>
      <p:sp>
        <p:nvSpPr>
          <p:cNvPr id="96281" name="Rectangle 56"/>
          <p:cNvSpPr>
            <a:spLocks noChangeArrowheads="1"/>
          </p:cNvSpPr>
          <p:nvPr/>
        </p:nvSpPr>
        <p:spPr bwMode="auto">
          <a:xfrm>
            <a:off x="5076825" y="4873625"/>
            <a:ext cx="2807791" cy="287338"/>
          </a:xfrm>
          <a:prstGeom prst="rect">
            <a:avLst/>
          </a:prstGeom>
          <a:solidFill>
            <a:srgbClr val="FFCC00"/>
          </a:solidFill>
          <a:ln w="15875" algn="ctr">
            <a:solidFill>
              <a:srgbClr val="FF0000"/>
            </a:solidFill>
            <a:miter lim="800000"/>
            <a:headEnd/>
            <a:tailEnd/>
          </a:ln>
          <a:effectLst/>
        </p:spPr>
        <p:txBody>
          <a:bodyPr wrap="none" anchor="ctr"/>
          <a:lstStyle/>
          <a:p>
            <a:endParaRPr lang="pl-PL">
              <a:solidFill>
                <a:srgbClr val="000000"/>
              </a:solidFill>
            </a:endParaRPr>
          </a:p>
        </p:txBody>
      </p:sp>
      <p:sp>
        <p:nvSpPr>
          <p:cNvPr id="96284" name="Rectangle 25"/>
          <p:cNvSpPr>
            <a:spLocks noChangeArrowheads="1"/>
          </p:cNvSpPr>
          <p:nvPr/>
        </p:nvSpPr>
        <p:spPr bwMode="auto">
          <a:xfrm>
            <a:off x="347640" y="5266933"/>
            <a:ext cx="8569325" cy="792162"/>
          </a:xfrm>
          <a:prstGeom prst="rect">
            <a:avLst/>
          </a:prstGeom>
          <a:noFill/>
          <a:ln w="44450" algn="ctr">
            <a:solidFill>
              <a:srgbClr val="DDDDDD"/>
            </a:solidFill>
            <a:miter lim="800000"/>
            <a:headEnd/>
            <a:tailEnd/>
          </a:ln>
          <a:effectLst/>
        </p:spPr>
        <p:txBody>
          <a:bodyPr wrap="none" anchor="ctr"/>
          <a:lstStyle/>
          <a:p>
            <a:endParaRPr lang="pl-PL">
              <a:solidFill>
                <a:srgbClr val="000000"/>
              </a:solidFill>
            </a:endParaRPr>
          </a:p>
        </p:txBody>
      </p:sp>
      <p:sp>
        <p:nvSpPr>
          <p:cNvPr id="96285" name="Rectangle 26"/>
          <p:cNvSpPr>
            <a:spLocks noChangeArrowheads="1"/>
          </p:cNvSpPr>
          <p:nvPr/>
        </p:nvSpPr>
        <p:spPr bwMode="auto">
          <a:xfrm>
            <a:off x="323850" y="5521325"/>
            <a:ext cx="3600450" cy="215900"/>
          </a:xfrm>
          <a:prstGeom prst="rect">
            <a:avLst/>
          </a:prstGeom>
          <a:gradFill rotWithShape="1">
            <a:gsLst>
              <a:gs pos="0">
                <a:srgbClr val="008000"/>
              </a:gs>
              <a:gs pos="100000">
                <a:srgbClr val="FFFF00"/>
              </a:gs>
            </a:gsLst>
            <a:lin ang="0" scaled="1"/>
          </a:gradFill>
          <a:ln w="9525" algn="ctr">
            <a:noFill/>
            <a:miter lim="800000"/>
            <a:headEnd/>
            <a:tailEnd/>
          </a:ln>
          <a:effectLst/>
        </p:spPr>
        <p:txBody>
          <a:bodyPr wrap="none" anchor="ctr"/>
          <a:lstStyle/>
          <a:p>
            <a:endParaRPr lang="pl-PL">
              <a:solidFill>
                <a:srgbClr val="000000"/>
              </a:solidFill>
            </a:endParaRPr>
          </a:p>
        </p:txBody>
      </p:sp>
      <p:sp>
        <p:nvSpPr>
          <p:cNvPr id="96286" name="Rectangle 27"/>
          <p:cNvSpPr>
            <a:spLocks noChangeArrowheads="1"/>
          </p:cNvSpPr>
          <p:nvPr/>
        </p:nvSpPr>
        <p:spPr bwMode="auto">
          <a:xfrm>
            <a:off x="3854450" y="5521325"/>
            <a:ext cx="1222375" cy="215900"/>
          </a:xfrm>
          <a:prstGeom prst="rect">
            <a:avLst/>
          </a:prstGeom>
          <a:gradFill rotWithShape="1">
            <a:gsLst>
              <a:gs pos="0">
                <a:srgbClr val="FFFF00"/>
              </a:gs>
              <a:gs pos="100000">
                <a:srgbClr val="FF6600"/>
              </a:gs>
            </a:gsLst>
            <a:lin ang="0" scaled="1"/>
          </a:gradFill>
          <a:ln w="9525" algn="ctr">
            <a:noFill/>
            <a:miter lim="800000"/>
            <a:headEnd/>
            <a:tailEnd/>
          </a:ln>
          <a:effectLst/>
        </p:spPr>
        <p:txBody>
          <a:bodyPr wrap="none" anchor="ctr"/>
          <a:lstStyle/>
          <a:p>
            <a:endParaRPr lang="pl-PL">
              <a:solidFill>
                <a:srgbClr val="000000"/>
              </a:solidFill>
            </a:endParaRPr>
          </a:p>
        </p:txBody>
      </p:sp>
      <p:sp>
        <p:nvSpPr>
          <p:cNvPr id="96287" name="Rectangle 28"/>
          <p:cNvSpPr>
            <a:spLocks noChangeArrowheads="1"/>
          </p:cNvSpPr>
          <p:nvPr/>
        </p:nvSpPr>
        <p:spPr bwMode="auto">
          <a:xfrm>
            <a:off x="5076825" y="5521325"/>
            <a:ext cx="1511300" cy="215900"/>
          </a:xfrm>
          <a:prstGeom prst="rect">
            <a:avLst/>
          </a:prstGeom>
          <a:gradFill rotWithShape="1">
            <a:gsLst>
              <a:gs pos="0">
                <a:srgbClr val="FF6600"/>
              </a:gs>
              <a:gs pos="100000">
                <a:srgbClr val="FF0000"/>
              </a:gs>
            </a:gsLst>
            <a:lin ang="0" scaled="1"/>
          </a:gradFill>
          <a:ln w="9525" algn="ctr">
            <a:noFill/>
            <a:miter lim="800000"/>
            <a:headEnd/>
            <a:tailEnd/>
          </a:ln>
          <a:effectLst/>
        </p:spPr>
        <p:txBody>
          <a:bodyPr wrap="none" anchor="ctr"/>
          <a:lstStyle/>
          <a:p>
            <a:endParaRPr lang="pl-PL">
              <a:solidFill>
                <a:srgbClr val="000000"/>
              </a:solidFill>
            </a:endParaRPr>
          </a:p>
        </p:txBody>
      </p:sp>
      <p:sp>
        <p:nvSpPr>
          <p:cNvPr id="96288" name="Rectangle 29"/>
          <p:cNvSpPr>
            <a:spLocks noChangeArrowheads="1"/>
          </p:cNvSpPr>
          <p:nvPr/>
        </p:nvSpPr>
        <p:spPr bwMode="auto">
          <a:xfrm>
            <a:off x="6588125" y="5521325"/>
            <a:ext cx="1008063" cy="215900"/>
          </a:xfrm>
          <a:prstGeom prst="rect">
            <a:avLst/>
          </a:prstGeom>
          <a:solidFill>
            <a:srgbClr val="FF0000"/>
          </a:solidFill>
          <a:ln w="9525" algn="ctr">
            <a:noFill/>
            <a:miter lim="800000"/>
            <a:headEnd/>
            <a:tailEnd/>
          </a:ln>
          <a:effectLst/>
        </p:spPr>
        <p:txBody>
          <a:bodyPr wrap="none" anchor="ctr"/>
          <a:lstStyle/>
          <a:p>
            <a:endParaRPr lang="pl-PL">
              <a:solidFill>
                <a:srgbClr val="000000"/>
              </a:solidFill>
            </a:endParaRPr>
          </a:p>
        </p:txBody>
      </p:sp>
      <p:sp>
        <p:nvSpPr>
          <p:cNvPr id="96289" name="Rectangle 30"/>
          <p:cNvSpPr>
            <a:spLocks noChangeArrowheads="1"/>
          </p:cNvSpPr>
          <p:nvPr/>
        </p:nvSpPr>
        <p:spPr bwMode="auto">
          <a:xfrm>
            <a:off x="7596188" y="5518150"/>
            <a:ext cx="1296987" cy="215900"/>
          </a:xfrm>
          <a:prstGeom prst="rect">
            <a:avLst/>
          </a:prstGeom>
          <a:solidFill>
            <a:srgbClr val="B40000"/>
          </a:solidFill>
          <a:ln w="9525" algn="ctr">
            <a:noFill/>
            <a:miter lim="800000"/>
            <a:headEnd/>
            <a:tailEnd/>
          </a:ln>
          <a:effectLst/>
        </p:spPr>
        <p:txBody>
          <a:bodyPr wrap="none" anchor="ctr"/>
          <a:lstStyle/>
          <a:p>
            <a:endParaRPr lang="pl-PL">
              <a:solidFill>
                <a:srgbClr val="000000"/>
              </a:solidFill>
            </a:endParaRPr>
          </a:p>
        </p:txBody>
      </p:sp>
      <p:sp>
        <p:nvSpPr>
          <p:cNvPr id="96290" name="Text Box 31"/>
          <p:cNvSpPr txBox="1">
            <a:spLocks noChangeArrowheads="1"/>
          </p:cNvSpPr>
          <p:nvPr/>
        </p:nvSpPr>
        <p:spPr bwMode="auto">
          <a:xfrm>
            <a:off x="504989" y="5286217"/>
            <a:ext cx="1309974" cy="246221"/>
          </a:xfrm>
          <a:prstGeom prst="rect">
            <a:avLst/>
          </a:prstGeom>
          <a:noFill/>
          <a:ln w="9525" algn="ctr">
            <a:noFill/>
            <a:miter lim="800000"/>
            <a:headEnd/>
            <a:tailEnd/>
          </a:ln>
          <a:effectLst/>
        </p:spPr>
        <p:txBody>
          <a:bodyPr wrap="none">
            <a:spAutoFit/>
          </a:bodyPr>
          <a:lstStyle/>
          <a:p>
            <a:r>
              <a:rPr lang="pl-PL" sz="1000" b="1" dirty="0" smtClean="0">
                <a:solidFill>
                  <a:srgbClr val="333333"/>
                </a:solidFill>
              </a:rPr>
              <a:t>„Zdrowy” podmiot</a:t>
            </a:r>
            <a:endParaRPr lang="pl-PL" sz="1000" b="1" dirty="0">
              <a:solidFill>
                <a:srgbClr val="333333"/>
              </a:solidFill>
            </a:endParaRPr>
          </a:p>
        </p:txBody>
      </p:sp>
      <p:sp>
        <p:nvSpPr>
          <p:cNvPr id="96291" name="Line 32"/>
          <p:cNvSpPr>
            <a:spLocks noChangeShapeType="1"/>
          </p:cNvSpPr>
          <p:nvPr/>
        </p:nvSpPr>
        <p:spPr bwMode="auto">
          <a:xfrm>
            <a:off x="3708400" y="5521325"/>
            <a:ext cx="0" cy="431800"/>
          </a:xfrm>
          <a:prstGeom prst="line">
            <a:avLst/>
          </a:prstGeom>
          <a:noFill/>
          <a:ln w="9525">
            <a:solidFill>
              <a:srgbClr val="808080"/>
            </a:solidFill>
            <a:round/>
            <a:headEnd/>
            <a:tailEnd/>
          </a:ln>
          <a:effectLst/>
        </p:spPr>
        <p:txBody>
          <a:bodyPr wrap="none" anchor="ctr"/>
          <a:lstStyle/>
          <a:p>
            <a:endParaRPr lang="pl-PL">
              <a:solidFill>
                <a:srgbClr val="000000"/>
              </a:solidFill>
            </a:endParaRPr>
          </a:p>
        </p:txBody>
      </p:sp>
      <p:sp>
        <p:nvSpPr>
          <p:cNvPr id="96292" name="Line 33"/>
          <p:cNvSpPr>
            <a:spLocks noChangeShapeType="1"/>
          </p:cNvSpPr>
          <p:nvPr/>
        </p:nvSpPr>
        <p:spPr bwMode="auto">
          <a:xfrm>
            <a:off x="6443663" y="5303838"/>
            <a:ext cx="0" cy="649287"/>
          </a:xfrm>
          <a:prstGeom prst="line">
            <a:avLst/>
          </a:prstGeom>
          <a:noFill/>
          <a:ln w="9525">
            <a:solidFill>
              <a:srgbClr val="808080"/>
            </a:solidFill>
            <a:round/>
            <a:headEnd/>
            <a:tailEnd/>
          </a:ln>
          <a:effectLst/>
        </p:spPr>
        <p:txBody>
          <a:bodyPr wrap="none" anchor="ctr"/>
          <a:lstStyle/>
          <a:p>
            <a:endParaRPr lang="pl-PL">
              <a:solidFill>
                <a:srgbClr val="000000"/>
              </a:solidFill>
            </a:endParaRPr>
          </a:p>
        </p:txBody>
      </p:sp>
      <p:sp>
        <p:nvSpPr>
          <p:cNvPr id="96293" name="Text Box 34"/>
          <p:cNvSpPr txBox="1">
            <a:spLocks noChangeArrowheads="1"/>
          </p:cNvSpPr>
          <p:nvPr/>
        </p:nvSpPr>
        <p:spPr bwMode="auto">
          <a:xfrm>
            <a:off x="6444456" y="5303838"/>
            <a:ext cx="1210588" cy="246221"/>
          </a:xfrm>
          <a:prstGeom prst="rect">
            <a:avLst/>
          </a:prstGeom>
          <a:noFill/>
          <a:ln w="9525" algn="ctr">
            <a:noFill/>
            <a:miter lim="800000"/>
            <a:headEnd/>
            <a:tailEnd/>
          </a:ln>
          <a:effectLst/>
        </p:spPr>
        <p:txBody>
          <a:bodyPr wrap="none">
            <a:spAutoFit/>
          </a:bodyPr>
          <a:lstStyle/>
          <a:p>
            <a:r>
              <a:rPr lang="pl-PL" sz="1000" b="1" dirty="0" smtClean="0">
                <a:solidFill>
                  <a:srgbClr val="333333"/>
                </a:solidFill>
                <a:latin typeface="Arial Narrow" pitchFamily="34" charset="0"/>
              </a:rPr>
              <a:t>Podmiot zagrożony  </a:t>
            </a:r>
            <a:endParaRPr lang="pl-PL" sz="1000" b="1" dirty="0">
              <a:solidFill>
                <a:srgbClr val="333333"/>
              </a:solidFill>
              <a:latin typeface="Arial Narrow" pitchFamily="34" charset="0"/>
            </a:endParaRPr>
          </a:p>
        </p:txBody>
      </p:sp>
      <p:sp>
        <p:nvSpPr>
          <p:cNvPr id="96294" name="Line 35"/>
          <p:cNvSpPr>
            <a:spLocks noChangeShapeType="1"/>
          </p:cNvSpPr>
          <p:nvPr/>
        </p:nvSpPr>
        <p:spPr bwMode="auto">
          <a:xfrm>
            <a:off x="7596188" y="5303838"/>
            <a:ext cx="0" cy="217487"/>
          </a:xfrm>
          <a:prstGeom prst="line">
            <a:avLst/>
          </a:prstGeom>
          <a:noFill/>
          <a:ln w="9525">
            <a:solidFill>
              <a:srgbClr val="808080"/>
            </a:solidFill>
            <a:round/>
            <a:headEnd/>
            <a:tailEnd/>
          </a:ln>
          <a:effectLst/>
        </p:spPr>
        <p:txBody>
          <a:bodyPr wrap="none" anchor="ctr"/>
          <a:lstStyle/>
          <a:p>
            <a:endParaRPr lang="pl-PL">
              <a:solidFill>
                <a:srgbClr val="000000"/>
              </a:solidFill>
            </a:endParaRPr>
          </a:p>
        </p:txBody>
      </p:sp>
      <p:sp>
        <p:nvSpPr>
          <p:cNvPr id="96295" name="Text Box 36"/>
          <p:cNvSpPr txBox="1">
            <a:spLocks noChangeArrowheads="1"/>
          </p:cNvSpPr>
          <p:nvPr/>
        </p:nvSpPr>
        <p:spPr bwMode="auto">
          <a:xfrm>
            <a:off x="7596188" y="5303838"/>
            <a:ext cx="1340432" cy="246221"/>
          </a:xfrm>
          <a:prstGeom prst="rect">
            <a:avLst/>
          </a:prstGeom>
          <a:noFill/>
          <a:ln w="9525" algn="ctr">
            <a:noFill/>
            <a:miter lim="800000"/>
            <a:headEnd/>
            <a:tailEnd/>
          </a:ln>
          <a:effectLst/>
        </p:spPr>
        <p:txBody>
          <a:bodyPr wrap="none">
            <a:spAutoFit/>
          </a:bodyPr>
          <a:lstStyle/>
          <a:p>
            <a:r>
              <a:rPr lang="pl-PL" sz="1000" b="1" dirty="0" smtClean="0">
                <a:solidFill>
                  <a:srgbClr val="333333"/>
                </a:solidFill>
                <a:latin typeface="Arial Narrow" pitchFamily="34" charset="0"/>
              </a:rPr>
              <a:t>Podmiot niewypłacalny</a:t>
            </a:r>
            <a:endParaRPr lang="pl-PL" sz="1000" b="1" dirty="0">
              <a:solidFill>
                <a:srgbClr val="333333"/>
              </a:solidFill>
              <a:latin typeface="Arial Narrow" pitchFamily="34" charset="0"/>
            </a:endParaRPr>
          </a:p>
        </p:txBody>
      </p:sp>
      <p:sp>
        <p:nvSpPr>
          <p:cNvPr id="96297" name="Text Box 38"/>
          <p:cNvSpPr txBox="1">
            <a:spLocks noChangeArrowheads="1"/>
          </p:cNvSpPr>
          <p:nvPr/>
        </p:nvSpPr>
        <p:spPr bwMode="auto">
          <a:xfrm>
            <a:off x="4001851" y="5667903"/>
            <a:ext cx="2149948" cy="400110"/>
          </a:xfrm>
          <a:prstGeom prst="rect">
            <a:avLst/>
          </a:prstGeom>
          <a:noFill/>
          <a:ln w="9525" algn="ctr">
            <a:noFill/>
            <a:miter lim="800000"/>
            <a:headEnd/>
            <a:tailEnd/>
          </a:ln>
          <a:effectLst/>
        </p:spPr>
        <p:txBody>
          <a:bodyPr wrap="none">
            <a:spAutoFit/>
          </a:bodyPr>
          <a:lstStyle/>
          <a:p>
            <a:pPr algn="ctr"/>
            <a:r>
              <a:rPr lang="pl-PL" sz="1000" b="1" dirty="0" err="1" smtClean="0">
                <a:solidFill>
                  <a:srgbClr val="000000"/>
                </a:solidFill>
              </a:rPr>
              <a:t>Recovery</a:t>
            </a:r>
            <a:r>
              <a:rPr lang="pl-PL" sz="1000" b="1" dirty="0" smtClean="0">
                <a:solidFill>
                  <a:srgbClr val="000000"/>
                </a:solidFill>
              </a:rPr>
              <a:t>/</a:t>
            </a:r>
            <a:r>
              <a:rPr lang="pl-PL" sz="1000" b="1" dirty="0" err="1" smtClean="0">
                <a:solidFill>
                  <a:srgbClr val="000000"/>
                </a:solidFill>
              </a:rPr>
              <a:t>Early</a:t>
            </a:r>
            <a:r>
              <a:rPr lang="pl-PL" sz="1000" b="1" dirty="0" smtClean="0">
                <a:solidFill>
                  <a:srgbClr val="000000"/>
                </a:solidFill>
              </a:rPr>
              <a:t> </a:t>
            </a:r>
            <a:r>
              <a:rPr lang="pl-PL" sz="1000" b="1" dirty="0" err="1" smtClean="0">
                <a:solidFill>
                  <a:srgbClr val="000000"/>
                </a:solidFill>
              </a:rPr>
              <a:t>intervention</a:t>
            </a:r>
            <a:r>
              <a:rPr lang="pl-PL" sz="1000" b="1" dirty="0" smtClean="0">
                <a:solidFill>
                  <a:srgbClr val="000000"/>
                </a:solidFill>
              </a:rPr>
              <a:t> </a:t>
            </a:r>
          </a:p>
          <a:p>
            <a:pPr algn="ctr"/>
            <a:r>
              <a:rPr lang="pl-PL" sz="1000" b="1" dirty="0" smtClean="0">
                <a:solidFill>
                  <a:srgbClr val="000000"/>
                </a:solidFill>
              </a:rPr>
              <a:t>- nadzorcze działania naprawcze</a:t>
            </a:r>
            <a:endParaRPr lang="pl-PL" sz="1000" b="1" dirty="0">
              <a:solidFill>
                <a:srgbClr val="000000"/>
              </a:solidFill>
            </a:endParaRPr>
          </a:p>
        </p:txBody>
      </p:sp>
      <p:sp>
        <p:nvSpPr>
          <p:cNvPr id="96298" name="Text Box 39"/>
          <p:cNvSpPr txBox="1">
            <a:spLocks noChangeArrowheads="1"/>
          </p:cNvSpPr>
          <p:nvPr/>
        </p:nvSpPr>
        <p:spPr bwMode="auto">
          <a:xfrm>
            <a:off x="6588125" y="5745720"/>
            <a:ext cx="839787" cy="244475"/>
          </a:xfrm>
          <a:prstGeom prst="rect">
            <a:avLst/>
          </a:prstGeom>
          <a:noFill/>
          <a:ln w="9525" algn="ctr">
            <a:noFill/>
            <a:miter lim="800000"/>
            <a:headEnd/>
            <a:tailEnd/>
          </a:ln>
          <a:effectLst/>
        </p:spPr>
        <p:txBody>
          <a:bodyPr wrap="none">
            <a:spAutoFit/>
          </a:bodyPr>
          <a:lstStyle/>
          <a:p>
            <a:r>
              <a:rPr lang="pl-PL" sz="1000" b="1" dirty="0">
                <a:solidFill>
                  <a:srgbClr val="000000"/>
                </a:solidFill>
              </a:rPr>
              <a:t>Resolution</a:t>
            </a:r>
          </a:p>
        </p:txBody>
      </p:sp>
      <p:sp>
        <p:nvSpPr>
          <p:cNvPr id="96299" name="Text Box 41"/>
          <p:cNvSpPr txBox="1">
            <a:spLocks noChangeArrowheads="1"/>
          </p:cNvSpPr>
          <p:nvPr/>
        </p:nvSpPr>
        <p:spPr bwMode="auto">
          <a:xfrm>
            <a:off x="473997" y="5737225"/>
            <a:ext cx="1463862" cy="246221"/>
          </a:xfrm>
          <a:prstGeom prst="rect">
            <a:avLst/>
          </a:prstGeom>
          <a:noFill/>
          <a:ln w="9525" algn="ctr">
            <a:noFill/>
            <a:miter lim="800000"/>
            <a:headEnd/>
            <a:tailEnd/>
          </a:ln>
          <a:effectLst/>
        </p:spPr>
        <p:txBody>
          <a:bodyPr wrap="none">
            <a:spAutoFit/>
          </a:bodyPr>
          <a:lstStyle/>
          <a:p>
            <a:r>
              <a:rPr lang="pl-PL" sz="1000" b="1" dirty="0" smtClean="0">
                <a:solidFill>
                  <a:srgbClr val="000000"/>
                </a:solidFill>
              </a:rPr>
              <a:t>Zapobieganie/nadzór</a:t>
            </a:r>
            <a:endParaRPr lang="pl-PL" sz="1000" b="1" dirty="0">
              <a:solidFill>
                <a:srgbClr val="000000"/>
              </a:solidFill>
            </a:endParaRPr>
          </a:p>
        </p:txBody>
      </p:sp>
      <p:sp>
        <p:nvSpPr>
          <p:cNvPr id="96300" name="Line 43"/>
          <p:cNvSpPr>
            <a:spLocks noChangeShapeType="1"/>
          </p:cNvSpPr>
          <p:nvPr/>
        </p:nvSpPr>
        <p:spPr bwMode="auto">
          <a:xfrm flipV="1">
            <a:off x="6443663" y="5160963"/>
            <a:ext cx="0" cy="141287"/>
          </a:xfrm>
          <a:prstGeom prst="line">
            <a:avLst/>
          </a:prstGeom>
          <a:noFill/>
          <a:ln w="9525">
            <a:solidFill>
              <a:srgbClr val="969696"/>
            </a:solidFill>
            <a:prstDash val="dash"/>
            <a:round/>
            <a:headEnd/>
            <a:tailEnd/>
          </a:ln>
          <a:effectLst/>
        </p:spPr>
        <p:txBody>
          <a:bodyPr wrap="none" anchor="ctr"/>
          <a:lstStyle/>
          <a:p>
            <a:endParaRPr lang="pl-PL">
              <a:solidFill>
                <a:srgbClr val="000000"/>
              </a:solidFill>
            </a:endParaRPr>
          </a:p>
        </p:txBody>
      </p:sp>
      <p:sp>
        <p:nvSpPr>
          <p:cNvPr id="96301" name="Text Box 55"/>
          <p:cNvSpPr txBox="1">
            <a:spLocks noChangeArrowheads="1"/>
          </p:cNvSpPr>
          <p:nvPr/>
        </p:nvSpPr>
        <p:spPr bwMode="auto">
          <a:xfrm>
            <a:off x="5076825" y="4873625"/>
            <a:ext cx="2879551" cy="261610"/>
          </a:xfrm>
          <a:prstGeom prst="rect">
            <a:avLst/>
          </a:prstGeom>
          <a:noFill/>
          <a:ln w="9525" algn="ctr">
            <a:noFill/>
            <a:miter lim="800000"/>
            <a:headEnd/>
            <a:tailEnd/>
          </a:ln>
          <a:effectLst/>
        </p:spPr>
        <p:txBody>
          <a:bodyPr wrap="square">
            <a:spAutoFit/>
          </a:bodyPr>
          <a:lstStyle/>
          <a:p>
            <a:r>
              <a:rPr lang="pl-PL" sz="1100" b="1" i="1" dirty="0">
                <a:solidFill>
                  <a:srgbClr val="FF0000"/>
                </a:solidFill>
              </a:rPr>
              <a:t>Przesłanki </a:t>
            </a:r>
            <a:r>
              <a:rPr lang="pl-PL" sz="1100" b="1" i="1" dirty="0" smtClean="0">
                <a:solidFill>
                  <a:srgbClr val="FF0000"/>
                </a:solidFill>
              </a:rPr>
              <a:t>przymusowej restrukturyzacji</a:t>
            </a:r>
            <a:endParaRPr lang="pl-PL" sz="1100" b="1" i="1" dirty="0">
              <a:solidFill>
                <a:srgbClr val="FF0000"/>
              </a:solidFill>
            </a:endParaRPr>
          </a:p>
        </p:txBody>
      </p:sp>
      <p:sp>
        <p:nvSpPr>
          <p:cNvPr id="28" name="Text Box 31"/>
          <p:cNvSpPr txBox="1">
            <a:spLocks noChangeArrowheads="1"/>
          </p:cNvSpPr>
          <p:nvPr/>
        </p:nvSpPr>
        <p:spPr bwMode="auto">
          <a:xfrm>
            <a:off x="4356264" y="5299790"/>
            <a:ext cx="1556836" cy="246221"/>
          </a:xfrm>
          <a:prstGeom prst="rect">
            <a:avLst/>
          </a:prstGeom>
          <a:noFill/>
          <a:ln w="9525" algn="ctr">
            <a:noFill/>
            <a:miter lim="800000"/>
            <a:headEnd/>
            <a:tailEnd/>
          </a:ln>
          <a:effectLst/>
        </p:spPr>
        <p:txBody>
          <a:bodyPr wrap="none">
            <a:spAutoFit/>
          </a:bodyPr>
          <a:lstStyle/>
          <a:p>
            <a:r>
              <a:rPr lang="pl-PL" sz="1000" b="1" dirty="0" smtClean="0">
                <a:solidFill>
                  <a:srgbClr val="333333"/>
                </a:solidFill>
              </a:rPr>
              <a:t>Podmiot z problemami</a:t>
            </a:r>
            <a:endParaRPr lang="pl-PL" sz="1000" b="1" dirty="0">
              <a:solidFill>
                <a:srgbClr val="333333"/>
              </a:solidFill>
            </a:endParaRPr>
          </a:p>
        </p:txBody>
      </p:sp>
    </p:spTree>
    <p:extLst>
      <p:ext uri="{BB962C8B-B14F-4D97-AF65-F5344CB8AC3E}">
        <p14:creationId xmlns:p14="http://schemas.microsoft.com/office/powerpoint/2010/main" val="2404754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55"/>
          <p:cNvSpPr>
            <a:spLocks noChangeArrowheads="1"/>
          </p:cNvSpPr>
          <p:nvPr/>
        </p:nvSpPr>
        <p:spPr bwMode="auto">
          <a:xfrm>
            <a:off x="250825" y="981075"/>
            <a:ext cx="8642350" cy="358775"/>
          </a:xfrm>
          <a:prstGeom prst="rect">
            <a:avLst/>
          </a:prstGeom>
          <a:solidFill>
            <a:srgbClr val="003366"/>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41" name="Prostokąt zaokrąglony 40"/>
          <p:cNvSpPr/>
          <p:nvPr/>
        </p:nvSpPr>
        <p:spPr>
          <a:xfrm>
            <a:off x="250825" y="1341438"/>
            <a:ext cx="8642350" cy="4895850"/>
          </a:xfrm>
          <a:prstGeom prst="roundRect">
            <a:avLst>
              <a:gd name="adj" fmla="val 0"/>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200" dirty="0">
              <a:solidFill>
                <a:prstClr val="white"/>
              </a:solidFill>
            </a:endParaRPr>
          </a:p>
        </p:txBody>
      </p:sp>
      <p:sp>
        <p:nvSpPr>
          <p:cNvPr id="189446" name="Rectangle 61"/>
          <p:cNvSpPr>
            <a:spLocks noChangeArrowheads="1"/>
          </p:cNvSpPr>
          <p:nvPr/>
        </p:nvSpPr>
        <p:spPr bwMode="auto">
          <a:xfrm>
            <a:off x="323850" y="1341439"/>
            <a:ext cx="8352607" cy="4824412"/>
          </a:xfrm>
          <a:prstGeom prst="rect">
            <a:avLst/>
          </a:prstGeom>
          <a:solidFill>
            <a:srgbClr val="92BA9F"/>
          </a:solidFill>
          <a:ln w="9525" algn="ctr">
            <a:solidFill>
              <a:srgbClr val="969696"/>
            </a:solidFill>
            <a:miter lim="800000"/>
            <a:headEnd/>
            <a:tailEnd/>
          </a:ln>
          <a:effectLs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189448" name="Rectangle 63"/>
          <p:cNvSpPr>
            <a:spLocks noChangeArrowheads="1"/>
          </p:cNvSpPr>
          <p:nvPr/>
        </p:nvSpPr>
        <p:spPr bwMode="auto">
          <a:xfrm>
            <a:off x="323850" y="1341439"/>
            <a:ext cx="8480424" cy="3769239"/>
          </a:xfrm>
          <a:prstGeom prst="rect">
            <a:avLst/>
          </a:prstGeom>
          <a:solidFill>
            <a:schemeClr val="bg1"/>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fontAlgn="base" hangingPunct="1">
              <a:spcBef>
                <a:spcPct val="0"/>
              </a:spcBef>
              <a:spcAft>
                <a:spcPct val="0"/>
              </a:spcAft>
            </a:pPr>
            <a:endParaRPr lang="en-US" altLang="pl-PL" sz="800" dirty="0">
              <a:solidFill>
                <a:srgbClr val="000000"/>
              </a:solidFill>
              <a:ea typeface="ＭＳ Ｐゴシック" pitchFamily="34" charset="-128"/>
            </a:endParaRPr>
          </a:p>
        </p:txBody>
      </p:sp>
      <p:sp>
        <p:nvSpPr>
          <p:cNvPr id="189450" name="Text Box 65"/>
          <p:cNvSpPr txBox="1">
            <a:spLocks noChangeArrowheads="1"/>
          </p:cNvSpPr>
          <p:nvPr/>
        </p:nvSpPr>
        <p:spPr bwMode="auto">
          <a:xfrm>
            <a:off x="323850" y="1342067"/>
            <a:ext cx="8352607"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0975" indent="-180975"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285750" indent="-285750" algn="just" fontAlgn="base">
              <a:spcBef>
                <a:spcPct val="0"/>
              </a:spcBef>
              <a:spcAft>
                <a:spcPct val="0"/>
              </a:spcAft>
              <a:buFont typeface="Arial" panose="020B0604020202020204" pitchFamily="34" charset="0"/>
              <a:buChar char="•"/>
            </a:pPr>
            <a:r>
              <a:rPr lang="pl-PL" sz="1600" dirty="0" smtClean="0">
                <a:solidFill>
                  <a:srgbClr val="000000"/>
                </a:solidFill>
              </a:rPr>
              <a:t>Dokonując </a:t>
            </a:r>
            <a:r>
              <a:rPr lang="pl-PL" sz="1600" dirty="0">
                <a:solidFill>
                  <a:srgbClr val="000000"/>
                </a:solidFill>
              </a:rPr>
              <a:t>oceny </a:t>
            </a:r>
            <a:r>
              <a:rPr lang="pl-PL" sz="1600" dirty="0" smtClean="0">
                <a:solidFill>
                  <a:srgbClr val="000000"/>
                </a:solidFill>
              </a:rPr>
              <a:t>wiarygodności </a:t>
            </a:r>
            <a:r>
              <a:rPr lang="pl-PL" sz="1600" dirty="0">
                <a:solidFill>
                  <a:srgbClr val="000000"/>
                </a:solidFill>
              </a:rPr>
              <a:t>procedury upadłościowej </a:t>
            </a:r>
            <a:r>
              <a:rPr lang="pl-PL" sz="1600" dirty="0" smtClean="0">
                <a:solidFill>
                  <a:srgbClr val="000000"/>
                </a:solidFill>
              </a:rPr>
              <a:t>organ przymusowej restrukturyzacji powinien uwzględnić </a:t>
            </a:r>
            <a:r>
              <a:rPr lang="pl-PL" sz="1600" dirty="0">
                <a:solidFill>
                  <a:srgbClr val="000000"/>
                </a:solidFill>
              </a:rPr>
              <a:t>wpływ likwidacji podmiotu </a:t>
            </a:r>
            <a:r>
              <a:rPr lang="pl-PL" sz="1600" dirty="0" smtClean="0">
                <a:solidFill>
                  <a:srgbClr val="000000"/>
                </a:solidFill>
              </a:rPr>
              <a:t>przez </a:t>
            </a:r>
            <a:r>
              <a:rPr lang="pl-PL" sz="1600" dirty="0">
                <a:solidFill>
                  <a:srgbClr val="000000"/>
                </a:solidFill>
              </a:rPr>
              <a:t>upadłość </a:t>
            </a:r>
            <a:r>
              <a:rPr lang="pl-PL" sz="1600" dirty="0" smtClean="0">
                <a:solidFill>
                  <a:srgbClr val="000000"/>
                </a:solidFill>
              </a:rPr>
              <a:t>na: </a:t>
            </a:r>
            <a:endParaRPr lang="pl-PL" sz="1600" dirty="0">
              <a:solidFill>
                <a:srgbClr val="000000"/>
              </a:solidFill>
            </a:endParaRPr>
          </a:p>
          <a:p>
            <a:pPr marL="542925" indent="-276225" algn="just" fontAlgn="base">
              <a:spcBef>
                <a:spcPct val="0"/>
              </a:spcBef>
              <a:spcAft>
                <a:spcPct val="0"/>
              </a:spcAft>
              <a:buFont typeface="+mj-lt"/>
              <a:buAutoNum type="arabicPeriod"/>
            </a:pPr>
            <a:r>
              <a:rPr lang="pl-PL" sz="1600" dirty="0" smtClean="0">
                <a:solidFill>
                  <a:srgbClr val="000000"/>
                </a:solidFill>
              </a:rPr>
              <a:t>Funkcjonowanie </a:t>
            </a:r>
            <a:r>
              <a:rPr lang="pl-PL" sz="1600" dirty="0">
                <a:solidFill>
                  <a:srgbClr val="000000"/>
                </a:solidFill>
              </a:rPr>
              <a:t>rynku finansowego i zaufanie na </a:t>
            </a:r>
            <a:r>
              <a:rPr lang="pl-PL" sz="1600" dirty="0" smtClean="0">
                <a:solidFill>
                  <a:srgbClr val="000000"/>
                </a:solidFill>
              </a:rPr>
              <a:t>rynku. </a:t>
            </a:r>
            <a:endParaRPr lang="pl-PL" sz="1600" dirty="0">
              <a:solidFill>
                <a:srgbClr val="000000"/>
              </a:solidFill>
            </a:endParaRPr>
          </a:p>
          <a:p>
            <a:pPr marL="542925" indent="-276225" algn="just" fontAlgn="base">
              <a:spcBef>
                <a:spcPct val="0"/>
              </a:spcBef>
              <a:spcAft>
                <a:spcPct val="0"/>
              </a:spcAft>
              <a:buFont typeface="+mj-lt"/>
              <a:buAutoNum type="arabicPeriod"/>
            </a:pPr>
            <a:r>
              <a:rPr lang="pl-PL" sz="1600" dirty="0" smtClean="0">
                <a:solidFill>
                  <a:srgbClr val="000000"/>
                </a:solidFill>
              </a:rPr>
              <a:t>Infrastrukturę </a:t>
            </a:r>
            <a:r>
              <a:rPr lang="pl-PL" sz="1600" dirty="0">
                <a:solidFill>
                  <a:srgbClr val="000000"/>
                </a:solidFill>
              </a:rPr>
              <a:t>rynku </a:t>
            </a:r>
            <a:r>
              <a:rPr lang="pl-PL" sz="1600" dirty="0" smtClean="0">
                <a:solidFill>
                  <a:srgbClr val="000000"/>
                </a:solidFill>
              </a:rPr>
              <a:t>finansowego (jej funkcjonowanie) – ze względu na wpływ na rynek </a:t>
            </a:r>
            <a:r>
              <a:rPr lang="pl-PL" sz="1600" dirty="0">
                <a:solidFill>
                  <a:srgbClr val="000000"/>
                </a:solidFill>
              </a:rPr>
              <a:t>finansowy lub </a:t>
            </a:r>
            <a:r>
              <a:rPr lang="pl-PL" sz="1600" dirty="0" smtClean="0">
                <a:solidFill>
                  <a:srgbClr val="000000"/>
                </a:solidFill>
              </a:rPr>
              <a:t>ryzyko „zarażenia” </a:t>
            </a:r>
            <a:r>
              <a:rPr lang="pl-PL" sz="1600" dirty="0">
                <a:solidFill>
                  <a:srgbClr val="000000"/>
                </a:solidFill>
              </a:rPr>
              <a:t>(</a:t>
            </a:r>
            <a:r>
              <a:rPr lang="pl-PL" sz="1600" i="1" dirty="0" err="1">
                <a:solidFill>
                  <a:srgbClr val="000000"/>
                </a:solidFill>
              </a:rPr>
              <a:t>contagion</a:t>
            </a:r>
            <a:r>
              <a:rPr lang="pl-PL" sz="1600" dirty="0" smtClean="0">
                <a:solidFill>
                  <a:srgbClr val="000000"/>
                </a:solidFill>
              </a:rPr>
              <a:t>).</a:t>
            </a:r>
            <a:endParaRPr lang="pl-PL" sz="1600" dirty="0">
              <a:solidFill>
                <a:srgbClr val="000000"/>
              </a:solidFill>
            </a:endParaRPr>
          </a:p>
          <a:p>
            <a:pPr marL="542925" indent="-276225" algn="just" fontAlgn="base">
              <a:spcBef>
                <a:spcPct val="0"/>
              </a:spcBef>
              <a:spcAft>
                <a:spcPct val="0"/>
              </a:spcAft>
              <a:buFont typeface="+mj-lt"/>
              <a:buAutoNum type="arabicPeriod"/>
            </a:pPr>
            <a:r>
              <a:rPr lang="pl-PL" sz="1600" dirty="0" smtClean="0">
                <a:solidFill>
                  <a:srgbClr val="000000"/>
                </a:solidFill>
              </a:rPr>
              <a:t>Inne </a:t>
            </a:r>
            <a:r>
              <a:rPr lang="pl-PL" sz="1600" dirty="0">
                <a:solidFill>
                  <a:srgbClr val="000000"/>
                </a:solidFill>
              </a:rPr>
              <a:t>podmioty finansowe, </a:t>
            </a:r>
            <a:r>
              <a:rPr lang="pl-PL" sz="1600" dirty="0" smtClean="0">
                <a:solidFill>
                  <a:srgbClr val="000000"/>
                </a:solidFill>
              </a:rPr>
              <a:t>w tym </a:t>
            </a:r>
            <a:r>
              <a:rPr lang="pl-PL" sz="1600" dirty="0">
                <a:solidFill>
                  <a:srgbClr val="000000"/>
                </a:solidFill>
              </a:rPr>
              <a:t>wzrost kosztów finansowania albo ograniczenie możliwości finansowania stwarzające zagrożenie dla stabilności finansowej lub pośrednie lub bezpośrednie „zarażenie” i makroekonomiczny „efekt drugiej rundy</a:t>
            </a:r>
            <a:r>
              <a:rPr lang="pl-PL" sz="1600" dirty="0" smtClean="0">
                <a:solidFill>
                  <a:srgbClr val="000000"/>
                </a:solidFill>
              </a:rPr>
              <a:t>”.</a:t>
            </a:r>
            <a:endParaRPr lang="pl-PL" sz="1600" dirty="0">
              <a:solidFill>
                <a:srgbClr val="000000"/>
              </a:solidFill>
            </a:endParaRPr>
          </a:p>
          <a:p>
            <a:pPr marL="542925" indent="-276225" algn="just" fontAlgn="base">
              <a:spcBef>
                <a:spcPct val="0"/>
              </a:spcBef>
              <a:spcAft>
                <a:spcPct val="0"/>
              </a:spcAft>
              <a:buFont typeface="+mj-lt"/>
              <a:buAutoNum type="arabicPeriod"/>
            </a:pPr>
            <a:r>
              <a:rPr lang="pl-PL" sz="1600" dirty="0" smtClean="0">
                <a:solidFill>
                  <a:srgbClr val="000000"/>
                </a:solidFill>
              </a:rPr>
              <a:t>Realną </a:t>
            </a:r>
            <a:r>
              <a:rPr lang="pl-PL" sz="1600" dirty="0">
                <a:solidFill>
                  <a:srgbClr val="000000"/>
                </a:solidFill>
              </a:rPr>
              <a:t>gospodarkę, w szczególności dostęp do krytycznych funkcji finansowych. </a:t>
            </a:r>
            <a:endParaRPr lang="pl-PL" sz="1600" dirty="0" smtClean="0">
              <a:solidFill>
                <a:srgbClr val="000000"/>
              </a:solidFill>
            </a:endParaRPr>
          </a:p>
          <a:p>
            <a:pPr marL="542925" indent="-276225" algn="just" fontAlgn="base">
              <a:spcBef>
                <a:spcPct val="0"/>
              </a:spcBef>
              <a:spcAft>
                <a:spcPct val="0"/>
              </a:spcAft>
              <a:buFont typeface="+mj-lt"/>
              <a:buAutoNum type="arabicPeriod"/>
            </a:pPr>
            <a:endParaRPr lang="pl-PL" sz="1600" dirty="0">
              <a:solidFill>
                <a:srgbClr val="000000"/>
              </a:solidFill>
            </a:endParaRPr>
          </a:p>
          <a:p>
            <a:pPr marL="285750" indent="-285750" algn="just" fontAlgn="base">
              <a:spcBef>
                <a:spcPct val="0"/>
              </a:spcBef>
              <a:spcAft>
                <a:spcPct val="0"/>
              </a:spcAft>
              <a:buFont typeface="Arial" panose="020B0604020202020204" pitchFamily="34" charset="0"/>
              <a:buChar char="•"/>
            </a:pPr>
            <a:r>
              <a:rPr lang="pl-PL" altLang="pl-PL" sz="1600" dirty="0" smtClean="0">
                <a:solidFill>
                  <a:srgbClr val="000000"/>
                </a:solidFill>
                <a:ea typeface="ＭＳ Ｐゴシック" pitchFamily="34" charset="-128"/>
              </a:rPr>
              <a:t>Ocena wykonalności weryfikuje możliwości operacyjne terminowej wypłaty środków gwarantowanych.</a:t>
            </a:r>
            <a:endParaRPr lang="pl-PL" altLang="pl-PL" sz="1600" dirty="0">
              <a:solidFill>
                <a:srgbClr val="000000"/>
              </a:solidFill>
              <a:ea typeface="ＭＳ Ｐゴシック" pitchFamily="34" charset="-128"/>
            </a:endParaRPr>
          </a:p>
        </p:txBody>
      </p:sp>
      <p:grpSp>
        <p:nvGrpSpPr>
          <p:cNvPr id="25" name="Group 2"/>
          <p:cNvGrpSpPr>
            <a:grpSpLocks/>
          </p:cNvGrpSpPr>
          <p:nvPr/>
        </p:nvGrpSpPr>
        <p:grpSpPr bwMode="auto">
          <a:xfrm>
            <a:off x="256902" y="271463"/>
            <a:ext cx="8642350" cy="642938"/>
            <a:chOff x="158" y="164"/>
            <a:chExt cx="5444" cy="405"/>
          </a:xfrm>
        </p:grpSpPr>
        <p:sp>
          <p:nvSpPr>
            <p:cNvPr id="26" name="Rectangle 3"/>
            <p:cNvSpPr>
              <a:spLocks noChangeArrowheads="1"/>
            </p:cNvSpPr>
            <p:nvPr/>
          </p:nvSpPr>
          <p:spPr bwMode="auto">
            <a:xfrm>
              <a:off x="158" y="164"/>
              <a:ext cx="5444" cy="3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endParaRPr lang="en-US" b="1" dirty="0">
                <a:solidFill>
                  <a:srgbClr val="0000CC"/>
                </a:solidFill>
                <a:cs typeface="Arial" charset="0"/>
              </a:endParaRPr>
            </a:p>
          </p:txBody>
        </p:sp>
        <p:sp>
          <p:nvSpPr>
            <p:cNvPr id="27" name="Line 4"/>
            <p:cNvSpPr>
              <a:spLocks noChangeShapeType="1"/>
            </p:cNvSpPr>
            <p:nvPr/>
          </p:nvSpPr>
          <p:spPr bwMode="auto">
            <a:xfrm>
              <a:off x="158" y="569"/>
              <a:ext cx="5444" cy="0"/>
            </a:xfrm>
            <a:prstGeom prst="line">
              <a:avLst/>
            </a:prstGeom>
            <a:noFill/>
            <a:ln w="76200">
              <a:solidFill>
                <a:srgbClr val="EF9E0D"/>
              </a:solidFill>
              <a:round/>
              <a:headEnd/>
              <a:tailEnd/>
            </a:ln>
          </p:spPr>
          <p:txBody>
            <a:bodyPr/>
            <a:lstStyle/>
            <a:p>
              <a:pPr fontAlgn="base">
                <a:spcBef>
                  <a:spcPct val="0"/>
                </a:spcBef>
                <a:spcAft>
                  <a:spcPct val="0"/>
                </a:spcAft>
              </a:pPr>
              <a:endParaRPr lang="en-US" sz="800" b="1" dirty="0">
                <a:solidFill>
                  <a:srgbClr val="000000"/>
                </a:solidFill>
                <a:cs typeface="Arial" charset="0"/>
              </a:endParaRPr>
            </a:p>
          </p:txBody>
        </p:sp>
        <p:pic>
          <p:nvPicPr>
            <p:cNvPr id="28" name="Picture 5"/>
            <p:cNvPicPr>
              <a:picLocks noChangeAspect="1" noChangeArrowheads="1"/>
            </p:cNvPicPr>
            <p:nvPr/>
          </p:nvPicPr>
          <p:blipFill>
            <a:blip r:embed="rId3"/>
            <a:srcRect/>
            <a:stretch>
              <a:fillRect/>
            </a:stretch>
          </p:blipFill>
          <p:spPr bwMode="auto">
            <a:xfrm>
              <a:off x="158" y="171"/>
              <a:ext cx="775" cy="342"/>
            </a:xfrm>
            <a:prstGeom prst="rect">
              <a:avLst/>
            </a:prstGeom>
            <a:noFill/>
            <a:ln w="9525">
              <a:noFill/>
              <a:miter lim="800000"/>
              <a:headEnd/>
              <a:tailEnd/>
            </a:ln>
          </p:spPr>
        </p:pic>
      </p:grpSp>
      <p:sp>
        <p:nvSpPr>
          <p:cNvPr id="3" name="Prostokąt 2"/>
          <p:cNvSpPr/>
          <p:nvPr/>
        </p:nvSpPr>
        <p:spPr>
          <a:xfrm>
            <a:off x="1493293" y="374928"/>
            <a:ext cx="7405959" cy="369332"/>
          </a:xfrm>
          <a:prstGeom prst="rect">
            <a:avLst/>
          </a:prstGeom>
        </p:spPr>
        <p:txBody>
          <a:bodyPr wrap="square">
            <a:spAutoFit/>
          </a:bodyPr>
          <a:lstStyle/>
          <a:p>
            <a:pPr algn="ctr" fontAlgn="base">
              <a:spcBef>
                <a:spcPct val="0"/>
              </a:spcBef>
              <a:spcAft>
                <a:spcPct val="0"/>
              </a:spcAft>
            </a:pPr>
            <a:r>
              <a:rPr lang="pl-PL" b="1" dirty="0" smtClean="0">
                <a:solidFill>
                  <a:srgbClr val="0000CC"/>
                </a:solidFill>
                <a:cs typeface="Arial" charset="0"/>
              </a:rPr>
              <a:t>Kiedy przymusowa restrukturyzacja?</a:t>
            </a:r>
            <a:endParaRPr lang="pl-PL" sz="800" b="1" dirty="0">
              <a:solidFill>
                <a:srgbClr val="000000"/>
              </a:solidFill>
              <a:cs typeface="Arial" charset="0"/>
            </a:endParaRPr>
          </a:p>
        </p:txBody>
      </p:sp>
      <p:sp>
        <p:nvSpPr>
          <p:cNvPr id="14" name="AutoShape 68"/>
          <p:cNvSpPr>
            <a:spLocks noChangeArrowheads="1"/>
          </p:cNvSpPr>
          <p:nvPr/>
        </p:nvSpPr>
        <p:spPr bwMode="auto">
          <a:xfrm rot="5400000">
            <a:off x="4456109" y="3799477"/>
            <a:ext cx="287337" cy="2909739"/>
          </a:xfrm>
          <a:prstGeom prst="homePlate">
            <a:avLst>
              <a:gd name="adj" fmla="val 100000"/>
            </a:avLst>
          </a:prstGeom>
          <a:solidFill>
            <a:srgbClr val="006699"/>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fontAlgn="base" hangingPunct="1">
              <a:spcBef>
                <a:spcPct val="0"/>
              </a:spcBef>
              <a:spcAft>
                <a:spcPct val="0"/>
              </a:spcAft>
            </a:pPr>
            <a:endParaRPr lang="en-US" altLang="en-US" sz="800">
              <a:solidFill>
                <a:srgbClr val="000000"/>
              </a:solidFill>
            </a:endParaRPr>
          </a:p>
        </p:txBody>
      </p:sp>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5446367"/>
            <a:ext cx="8480423" cy="719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 Box 26"/>
          <p:cNvSpPr txBox="1">
            <a:spLocks noChangeArrowheads="1"/>
          </p:cNvSpPr>
          <p:nvPr/>
        </p:nvSpPr>
        <p:spPr bwMode="auto">
          <a:xfrm>
            <a:off x="323850" y="5446367"/>
            <a:ext cx="85693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r>
              <a:rPr lang="pl-PL" altLang="pl-PL" dirty="0" smtClean="0">
                <a:solidFill>
                  <a:prstClr val="white"/>
                </a:solidFill>
                <a:ea typeface="MS PGothic" pitchFamily="34" charset="-128"/>
              </a:rPr>
              <a:t>Jeżeli likwidacja przez upadłość jest niewiarygodna lub niewykonalna </a:t>
            </a:r>
          </a:p>
          <a:p>
            <a:pPr algn="ctr" eaLnBrk="1" fontAlgn="base" hangingPunct="1">
              <a:spcBef>
                <a:spcPct val="0"/>
              </a:spcBef>
              <a:spcAft>
                <a:spcPct val="0"/>
              </a:spcAft>
            </a:pPr>
            <a:r>
              <a:rPr lang="pl-PL" altLang="pl-PL" dirty="0" smtClean="0">
                <a:solidFill>
                  <a:prstClr val="white"/>
                </a:solidFill>
                <a:ea typeface="MS PGothic" pitchFamily="34" charset="-128"/>
              </a:rPr>
              <a:t>-&gt; przymusowa restrukturyzacja</a:t>
            </a:r>
          </a:p>
        </p:txBody>
      </p:sp>
    </p:spTree>
    <p:extLst>
      <p:ext uri="{BB962C8B-B14F-4D97-AF65-F5344CB8AC3E}">
        <p14:creationId xmlns:p14="http://schemas.microsoft.com/office/powerpoint/2010/main" val="676544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5"/>
          <p:cNvSpPr txBox="1">
            <a:spLocks noChangeArrowheads="1"/>
          </p:cNvSpPr>
          <p:nvPr/>
        </p:nvSpPr>
        <p:spPr bwMode="auto">
          <a:xfrm>
            <a:off x="2616907" y="3311170"/>
            <a:ext cx="447537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0" indent="0" eaLnBrk="1" fontAlgn="base" hangingPunct="1">
              <a:spcBef>
                <a:spcPct val="0"/>
              </a:spcBef>
              <a:spcAft>
                <a:spcPct val="0"/>
              </a:spcAft>
              <a:buClr>
                <a:srgbClr val="FF0000"/>
              </a:buClr>
            </a:pPr>
            <a:r>
              <a:rPr lang="pl-PL" altLang="pl-PL" sz="1600" dirty="0" smtClean="0">
                <a:solidFill>
                  <a:srgbClr val="000000"/>
                </a:solidFill>
              </a:rPr>
              <a:t>3. Z</a:t>
            </a:r>
            <a:r>
              <a:rPr lang="pl-PL" sz="1600" dirty="0" smtClean="0">
                <a:solidFill>
                  <a:srgbClr val="000000"/>
                </a:solidFill>
              </a:rPr>
              <a:t>apewnienie </a:t>
            </a:r>
            <a:r>
              <a:rPr lang="pl-PL" sz="1600" dirty="0">
                <a:solidFill>
                  <a:srgbClr val="000000"/>
                </a:solidFill>
              </a:rPr>
              <a:t>kontynuacji </a:t>
            </a:r>
            <a:r>
              <a:rPr lang="pl-PL" sz="1600" dirty="0" smtClean="0">
                <a:solidFill>
                  <a:srgbClr val="000000"/>
                </a:solidFill>
              </a:rPr>
              <a:t>realizowanych </a:t>
            </a:r>
            <a:r>
              <a:rPr lang="pl-PL" sz="1600" dirty="0">
                <a:solidFill>
                  <a:srgbClr val="000000"/>
                </a:solidFill>
              </a:rPr>
              <a:t>przez podmiot funkcji </a:t>
            </a:r>
            <a:r>
              <a:rPr lang="pl-PL" sz="1600" dirty="0" smtClean="0">
                <a:solidFill>
                  <a:srgbClr val="000000"/>
                </a:solidFill>
              </a:rPr>
              <a:t>krytycznych</a:t>
            </a:r>
            <a:endParaRPr lang="pl-PL" altLang="pl-PL" sz="1600" dirty="0">
              <a:solidFill>
                <a:srgbClr val="000000"/>
              </a:solidFill>
            </a:endParaRPr>
          </a:p>
        </p:txBody>
      </p:sp>
      <p:sp>
        <p:nvSpPr>
          <p:cNvPr id="12291" name="Rectangle 6"/>
          <p:cNvSpPr>
            <a:spLocks noChangeArrowheads="1"/>
          </p:cNvSpPr>
          <p:nvPr/>
        </p:nvSpPr>
        <p:spPr bwMode="auto">
          <a:xfrm>
            <a:off x="327465" y="3353452"/>
            <a:ext cx="2016125" cy="431800"/>
          </a:xfrm>
          <a:prstGeom prst="rect">
            <a:avLst/>
          </a:prstGeom>
          <a:solidFill>
            <a:srgbClr val="FFCC00"/>
          </a:soli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fontAlgn="base" hangingPunct="1">
              <a:spcBef>
                <a:spcPct val="0"/>
              </a:spcBef>
              <a:spcAft>
                <a:spcPct val="0"/>
              </a:spcAft>
            </a:pPr>
            <a:r>
              <a:rPr lang="pl-PL" altLang="pl-PL" sz="1200" dirty="0">
                <a:solidFill>
                  <a:srgbClr val="000000"/>
                </a:solidFill>
              </a:rPr>
              <a:t>Funkcje krytyczne</a:t>
            </a:r>
          </a:p>
        </p:txBody>
      </p:sp>
      <p:sp>
        <p:nvSpPr>
          <p:cNvPr id="12292" name="Text Box 8"/>
          <p:cNvSpPr txBox="1">
            <a:spLocks noChangeArrowheads="1"/>
          </p:cNvSpPr>
          <p:nvPr/>
        </p:nvSpPr>
        <p:spPr bwMode="auto">
          <a:xfrm>
            <a:off x="2561060" y="878407"/>
            <a:ext cx="629344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0" indent="0" eaLnBrk="1" fontAlgn="base" hangingPunct="1">
              <a:spcBef>
                <a:spcPct val="0"/>
              </a:spcBef>
              <a:spcAft>
                <a:spcPct val="0"/>
              </a:spcAft>
              <a:buClr>
                <a:srgbClr val="FF0000"/>
              </a:buClr>
            </a:pPr>
            <a:r>
              <a:rPr lang="pl-PL" altLang="pl-PL" sz="1600" dirty="0" smtClean="0">
                <a:solidFill>
                  <a:srgbClr val="000000"/>
                </a:solidFill>
              </a:rPr>
              <a:t>1. U</a:t>
            </a:r>
            <a:r>
              <a:rPr lang="pl-PL" sz="1600" dirty="0" smtClean="0">
                <a:solidFill>
                  <a:srgbClr val="000000"/>
                </a:solidFill>
              </a:rPr>
              <a:t>trzymanie </a:t>
            </a:r>
            <a:r>
              <a:rPr lang="pl-PL" sz="1600" dirty="0">
                <a:solidFill>
                  <a:srgbClr val="000000"/>
                </a:solidFill>
              </a:rPr>
              <a:t>stabilności finansowej, w szczególności przez ochronę zaufania do sektora finansowego i zapewnienie dyscypliny </a:t>
            </a:r>
            <a:r>
              <a:rPr lang="pl-PL" sz="1600" dirty="0" smtClean="0">
                <a:solidFill>
                  <a:srgbClr val="000000"/>
                </a:solidFill>
              </a:rPr>
              <a:t>rynkowej</a:t>
            </a:r>
            <a:endParaRPr lang="pl-PL" altLang="pl-PL" sz="1400" b="0" dirty="0">
              <a:solidFill>
                <a:srgbClr val="000000"/>
              </a:solidFill>
            </a:endParaRPr>
          </a:p>
        </p:txBody>
      </p:sp>
      <p:sp>
        <p:nvSpPr>
          <p:cNvPr id="12293" name="Rectangle 9"/>
          <p:cNvSpPr>
            <a:spLocks noChangeArrowheads="1"/>
          </p:cNvSpPr>
          <p:nvPr/>
        </p:nvSpPr>
        <p:spPr bwMode="auto">
          <a:xfrm>
            <a:off x="323850" y="1033548"/>
            <a:ext cx="2016125" cy="431800"/>
          </a:xfrm>
          <a:prstGeom prst="rect">
            <a:avLst/>
          </a:prstGeom>
          <a:solidFill>
            <a:srgbClr val="FFCC00"/>
          </a:soli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fontAlgn="base" hangingPunct="1">
              <a:spcBef>
                <a:spcPct val="0"/>
              </a:spcBef>
              <a:spcAft>
                <a:spcPct val="0"/>
              </a:spcAft>
            </a:pPr>
            <a:r>
              <a:rPr lang="pl-PL" altLang="pl-PL" sz="1200">
                <a:solidFill>
                  <a:srgbClr val="000000"/>
                </a:solidFill>
              </a:rPr>
              <a:t>Stabilność finansowa</a:t>
            </a:r>
          </a:p>
        </p:txBody>
      </p:sp>
      <p:grpSp>
        <p:nvGrpSpPr>
          <p:cNvPr id="12294" name="Group 10"/>
          <p:cNvGrpSpPr>
            <a:grpSpLocks/>
          </p:cNvGrpSpPr>
          <p:nvPr/>
        </p:nvGrpSpPr>
        <p:grpSpPr bwMode="auto">
          <a:xfrm>
            <a:off x="327465" y="2187566"/>
            <a:ext cx="6692901" cy="631825"/>
            <a:chOff x="158" y="1661"/>
            <a:chExt cx="4216" cy="398"/>
          </a:xfrm>
        </p:grpSpPr>
        <p:sp>
          <p:nvSpPr>
            <p:cNvPr id="12305" name="Text Box 11"/>
            <p:cNvSpPr txBox="1">
              <a:spLocks noChangeArrowheads="1"/>
            </p:cNvSpPr>
            <p:nvPr/>
          </p:nvSpPr>
          <p:spPr bwMode="auto">
            <a:xfrm>
              <a:off x="1584" y="1691"/>
              <a:ext cx="2790"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0" indent="0" eaLnBrk="1" fontAlgn="base" hangingPunct="1">
                <a:spcBef>
                  <a:spcPct val="0"/>
                </a:spcBef>
                <a:spcAft>
                  <a:spcPct val="0"/>
                </a:spcAft>
                <a:buClr>
                  <a:srgbClr val="FF0000"/>
                </a:buClr>
              </a:pPr>
              <a:r>
                <a:rPr lang="pl-PL" altLang="pl-PL" sz="1600" dirty="0" smtClean="0">
                  <a:solidFill>
                    <a:srgbClr val="000000"/>
                  </a:solidFill>
                </a:rPr>
                <a:t>2. O</a:t>
              </a:r>
              <a:r>
                <a:rPr lang="pl-PL" sz="1600" dirty="0" smtClean="0">
                  <a:solidFill>
                    <a:srgbClr val="000000"/>
                  </a:solidFill>
                </a:rPr>
                <a:t>graniczenie </a:t>
              </a:r>
              <a:r>
                <a:rPr lang="pl-PL" sz="1600" dirty="0">
                  <a:solidFill>
                    <a:srgbClr val="000000"/>
                  </a:solidFill>
                </a:rPr>
                <a:t>zaangażowania funduszy </a:t>
              </a:r>
              <a:r>
                <a:rPr lang="pl-PL" sz="1600" dirty="0" smtClean="0">
                  <a:solidFill>
                    <a:srgbClr val="000000"/>
                  </a:solidFill>
                </a:rPr>
                <a:t>publicznych</a:t>
              </a:r>
              <a:endParaRPr lang="pl-PL" altLang="pl-PL" sz="1600" b="0" dirty="0">
                <a:solidFill>
                  <a:srgbClr val="000000"/>
                </a:solidFill>
              </a:endParaRPr>
            </a:p>
          </p:txBody>
        </p:sp>
        <p:sp>
          <p:nvSpPr>
            <p:cNvPr id="12306" name="Rectangle 12"/>
            <p:cNvSpPr>
              <a:spLocks noChangeArrowheads="1"/>
            </p:cNvSpPr>
            <p:nvPr/>
          </p:nvSpPr>
          <p:spPr bwMode="auto">
            <a:xfrm>
              <a:off x="158" y="1661"/>
              <a:ext cx="1270" cy="272"/>
            </a:xfrm>
            <a:prstGeom prst="rect">
              <a:avLst/>
            </a:prstGeom>
            <a:solidFill>
              <a:srgbClr val="FFCC00"/>
            </a:soli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fontAlgn="base" hangingPunct="1">
                <a:spcBef>
                  <a:spcPct val="0"/>
                </a:spcBef>
                <a:spcAft>
                  <a:spcPct val="0"/>
                </a:spcAft>
              </a:pPr>
              <a:r>
                <a:rPr lang="pl-PL" altLang="pl-PL" sz="1200">
                  <a:solidFill>
                    <a:srgbClr val="000000"/>
                  </a:solidFill>
                </a:rPr>
                <a:t>Środki publiczne</a:t>
              </a:r>
            </a:p>
          </p:txBody>
        </p:sp>
      </p:grpSp>
      <p:sp>
        <p:nvSpPr>
          <p:cNvPr id="12295" name="Text Box 13"/>
          <p:cNvSpPr txBox="1">
            <a:spLocks noChangeArrowheads="1"/>
          </p:cNvSpPr>
          <p:nvPr/>
        </p:nvSpPr>
        <p:spPr bwMode="auto">
          <a:xfrm>
            <a:off x="2648567" y="4555123"/>
            <a:ext cx="40322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0" indent="0" eaLnBrk="1" fontAlgn="base" hangingPunct="1">
              <a:spcBef>
                <a:spcPct val="0"/>
              </a:spcBef>
              <a:spcAft>
                <a:spcPct val="0"/>
              </a:spcAft>
              <a:buClr>
                <a:srgbClr val="FF0000"/>
              </a:buClr>
            </a:pPr>
            <a:r>
              <a:rPr lang="pl-PL" altLang="pl-PL" sz="1600" dirty="0" smtClean="0">
                <a:solidFill>
                  <a:srgbClr val="000000"/>
                </a:solidFill>
              </a:rPr>
              <a:t>4. Ochrona deponentów (w zakresie środków gwarantowanych)</a:t>
            </a:r>
            <a:endParaRPr lang="pl-PL" altLang="pl-PL" sz="1400" b="0" dirty="0">
              <a:solidFill>
                <a:srgbClr val="000000"/>
              </a:solidFill>
            </a:endParaRPr>
          </a:p>
        </p:txBody>
      </p:sp>
      <p:sp>
        <p:nvSpPr>
          <p:cNvPr id="12296" name="Rectangle 14"/>
          <p:cNvSpPr>
            <a:spLocks noChangeArrowheads="1"/>
          </p:cNvSpPr>
          <p:nvPr/>
        </p:nvSpPr>
        <p:spPr bwMode="auto">
          <a:xfrm>
            <a:off x="323850" y="4508500"/>
            <a:ext cx="2016125" cy="431800"/>
          </a:xfrm>
          <a:prstGeom prst="rect">
            <a:avLst/>
          </a:prstGeom>
          <a:solidFill>
            <a:srgbClr val="FFCC00"/>
          </a:soli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fontAlgn="base" hangingPunct="1">
              <a:spcBef>
                <a:spcPct val="0"/>
              </a:spcBef>
              <a:spcAft>
                <a:spcPct val="0"/>
              </a:spcAft>
            </a:pPr>
            <a:r>
              <a:rPr lang="pl-PL" altLang="pl-PL" sz="1200">
                <a:solidFill>
                  <a:srgbClr val="000000"/>
                </a:solidFill>
              </a:rPr>
              <a:t>Ochrona deponentów</a:t>
            </a:r>
          </a:p>
        </p:txBody>
      </p:sp>
      <p:grpSp>
        <p:nvGrpSpPr>
          <p:cNvPr id="12297" name="Group 15"/>
          <p:cNvGrpSpPr>
            <a:grpSpLocks/>
          </p:cNvGrpSpPr>
          <p:nvPr/>
        </p:nvGrpSpPr>
        <p:grpSpPr bwMode="auto">
          <a:xfrm>
            <a:off x="250825" y="188913"/>
            <a:ext cx="8642350" cy="503237"/>
            <a:chOff x="158" y="119"/>
            <a:chExt cx="5444" cy="317"/>
          </a:xfrm>
        </p:grpSpPr>
        <p:sp>
          <p:nvSpPr>
            <p:cNvPr id="12302" name="Rectangle 3"/>
            <p:cNvSpPr>
              <a:spLocks noChangeArrowheads="1"/>
            </p:cNvSpPr>
            <p:nvPr/>
          </p:nvSpPr>
          <p:spPr bwMode="auto">
            <a:xfrm>
              <a:off x="158" y="119"/>
              <a:ext cx="5444" cy="283"/>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r>
                <a:rPr lang="pl-PL" altLang="pl-PL" dirty="0" smtClean="0">
                  <a:solidFill>
                    <a:srgbClr val="3333CC"/>
                  </a:solidFill>
                </a:rPr>
                <a:t>Interes publiczny</a:t>
              </a:r>
              <a:endParaRPr lang="pl-PL" altLang="pl-PL" dirty="0">
                <a:solidFill>
                  <a:srgbClr val="3333CC"/>
                </a:solidFill>
              </a:endParaRPr>
            </a:p>
          </p:txBody>
        </p:sp>
        <p:sp>
          <p:nvSpPr>
            <p:cNvPr id="12303" name="Line 4"/>
            <p:cNvSpPr>
              <a:spLocks noChangeShapeType="1"/>
            </p:cNvSpPr>
            <p:nvPr/>
          </p:nvSpPr>
          <p:spPr bwMode="auto">
            <a:xfrm>
              <a:off x="158" y="436"/>
              <a:ext cx="5444" cy="0"/>
            </a:xfrm>
            <a:prstGeom prst="line">
              <a:avLst/>
            </a:prstGeom>
            <a:noFill/>
            <a:ln w="76200">
              <a:solidFill>
                <a:srgbClr val="EF9E0D"/>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pl-PL" b="1">
                <a:solidFill>
                  <a:srgbClr val="000000"/>
                </a:solidFill>
                <a:cs typeface="Arial" charset="0"/>
              </a:endParaRPr>
            </a:p>
          </p:txBody>
        </p:sp>
        <p:pic>
          <p:nvPicPr>
            <p:cNvPr id="1230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 y="119"/>
              <a:ext cx="635"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300" name="Rectangle 28"/>
          <p:cNvSpPr>
            <a:spLocks noChangeArrowheads="1"/>
          </p:cNvSpPr>
          <p:nvPr/>
        </p:nvSpPr>
        <p:spPr bwMode="auto">
          <a:xfrm>
            <a:off x="323850" y="5805488"/>
            <a:ext cx="8569325" cy="431800"/>
          </a:xfrm>
          <a:prstGeom prst="rect">
            <a:avLst/>
          </a:prstGeom>
          <a:solidFill>
            <a:srgbClr val="FF6600"/>
          </a:solidFill>
          <a:ln w="19050" algn="ctr">
            <a:solidFill>
              <a:srgbClr val="C0C0C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r>
              <a:rPr lang="pl-PL" altLang="pl-PL" dirty="0" smtClean="0">
                <a:solidFill>
                  <a:srgbClr val="FFFFFF"/>
                </a:solidFill>
              </a:rPr>
              <a:t>są w </a:t>
            </a:r>
            <a:r>
              <a:rPr lang="pl-PL" altLang="pl-PL" dirty="0">
                <a:solidFill>
                  <a:srgbClr val="FFFFFF"/>
                </a:solidFill>
              </a:rPr>
              <a:t>interesie publicznym</a:t>
            </a:r>
          </a:p>
        </p:txBody>
      </p:sp>
    </p:spTree>
    <p:extLst>
      <p:ext uri="{BB962C8B-B14F-4D97-AF65-F5344CB8AC3E}">
        <p14:creationId xmlns:p14="http://schemas.microsoft.com/office/powerpoint/2010/main" val="19029238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55"/>
          <p:cNvSpPr>
            <a:spLocks noChangeArrowheads="1"/>
          </p:cNvSpPr>
          <p:nvPr/>
        </p:nvSpPr>
        <p:spPr bwMode="auto">
          <a:xfrm>
            <a:off x="250825" y="981075"/>
            <a:ext cx="8642350" cy="358775"/>
          </a:xfrm>
          <a:prstGeom prst="rect">
            <a:avLst/>
          </a:prstGeom>
          <a:solidFill>
            <a:srgbClr val="003366"/>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41" name="Prostokąt zaokrąglony 40"/>
          <p:cNvSpPr/>
          <p:nvPr/>
        </p:nvSpPr>
        <p:spPr>
          <a:xfrm>
            <a:off x="250825" y="1341438"/>
            <a:ext cx="8642350" cy="4895850"/>
          </a:xfrm>
          <a:prstGeom prst="roundRect">
            <a:avLst>
              <a:gd name="adj" fmla="val 0"/>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200" dirty="0">
              <a:solidFill>
                <a:prstClr val="white"/>
              </a:solidFill>
            </a:endParaRPr>
          </a:p>
        </p:txBody>
      </p:sp>
      <p:sp>
        <p:nvSpPr>
          <p:cNvPr id="189446" name="Rectangle 61"/>
          <p:cNvSpPr>
            <a:spLocks noChangeArrowheads="1"/>
          </p:cNvSpPr>
          <p:nvPr/>
        </p:nvSpPr>
        <p:spPr bwMode="auto">
          <a:xfrm>
            <a:off x="323850" y="1412875"/>
            <a:ext cx="8496622" cy="4752975"/>
          </a:xfrm>
          <a:prstGeom prst="rect">
            <a:avLst/>
          </a:prstGeom>
          <a:solidFill>
            <a:srgbClr val="92BA9F"/>
          </a:solidFill>
          <a:ln w="9525" algn="ctr">
            <a:solidFill>
              <a:srgbClr val="969696"/>
            </a:solidFill>
            <a:miter lim="800000"/>
            <a:headEnd/>
            <a:tailEnd/>
          </a:ln>
          <a:effectLs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189448" name="Rectangle 63"/>
          <p:cNvSpPr>
            <a:spLocks noChangeArrowheads="1"/>
          </p:cNvSpPr>
          <p:nvPr/>
        </p:nvSpPr>
        <p:spPr bwMode="auto">
          <a:xfrm>
            <a:off x="395288" y="1629568"/>
            <a:ext cx="8353176" cy="4391719"/>
          </a:xfrm>
          <a:prstGeom prst="rect">
            <a:avLst/>
          </a:prstGeom>
          <a:solidFill>
            <a:schemeClr val="bg1"/>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fontAlgn="base" hangingPunct="1">
              <a:spcBef>
                <a:spcPct val="0"/>
              </a:spcBef>
              <a:spcAft>
                <a:spcPct val="0"/>
              </a:spcAft>
            </a:pPr>
            <a:endParaRPr lang="en-US" altLang="pl-PL" sz="800" dirty="0">
              <a:solidFill>
                <a:srgbClr val="000000"/>
              </a:solidFill>
              <a:ea typeface="ＭＳ Ｐゴシック" pitchFamily="34" charset="-128"/>
            </a:endParaRPr>
          </a:p>
        </p:txBody>
      </p:sp>
      <p:sp>
        <p:nvSpPr>
          <p:cNvPr id="189450" name="Text Box 65"/>
          <p:cNvSpPr txBox="1">
            <a:spLocks noChangeArrowheads="1"/>
          </p:cNvSpPr>
          <p:nvPr/>
        </p:nvSpPr>
        <p:spPr bwMode="auto">
          <a:xfrm>
            <a:off x="395287" y="1629568"/>
            <a:ext cx="8353175" cy="4308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0975" indent="-180975"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285750" indent="-285750" fontAlgn="base">
              <a:spcBef>
                <a:spcPct val="0"/>
              </a:spcBef>
              <a:spcAft>
                <a:spcPct val="0"/>
              </a:spcAft>
              <a:buFont typeface="Arial" panose="020B0604020202020204" pitchFamily="34" charset="0"/>
              <a:buChar char="•"/>
            </a:pPr>
            <a:r>
              <a:rPr lang="pl-PL" sz="1600" dirty="0" smtClean="0">
                <a:solidFill>
                  <a:srgbClr val="000000"/>
                </a:solidFill>
              </a:rPr>
              <a:t>Funkcje </a:t>
            </a:r>
            <a:r>
              <a:rPr lang="pl-PL" sz="1600" dirty="0">
                <a:solidFill>
                  <a:srgbClr val="000000"/>
                </a:solidFill>
              </a:rPr>
              <a:t>krytyczne </a:t>
            </a:r>
            <a:r>
              <a:rPr lang="pl-PL" sz="1600" dirty="0" smtClean="0">
                <a:solidFill>
                  <a:srgbClr val="000000"/>
                </a:solidFill>
              </a:rPr>
              <a:t>(Ustawa) – „usługi</a:t>
            </a:r>
            <a:r>
              <a:rPr lang="pl-PL" sz="1600" dirty="0">
                <a:solidFill>
                  <a:srgbClr val="000000"/>
                </a:solidFill>
              </a:rPr>
              <a:t>, operacje lub inną działalność podmiotu lub grupy, których zaprzestanie mogłoby prowadzić, w jednym lub kilku </a:t>
            </a:r>
            <a:r>
              <a:rPr lang="pl-PL" sz="1600" dirty="0" smtClean="0">
                <a:solidFill>
                  <a:srgbClr val="000000"/>
                </a:solidFill>
              </a:rPr>
              <a:t>państwach </a:t>
            </a:r>
            <a:r>
              <a:rPr lang="pl-PL" sz="1600" dirty="0">
                <a:solidFill>
                  <a:srgbClr val="000000"/>
                </a:solidFill>
              </a:rPr>
              <a:t>członkowskich będących członkiem Unii Europejskiej, do zakłóceń w funkcjonowaniu gospodarki lub zagrozić stabilności finansowej ze względu na wielkość podmiotu lub grupy, ich udział w rynku, złożoność, działalność transgraniczną, powiązania gospodarcze lub finansowe, w szczególności uwzględniając możliwość wykonywania tych usług, operacji lub innej działalności przez inne </a:t>
            </a:r>
            <a:r>
              <a:rPr lang="pl-PL" sz="1600" dirty="0" smtClean="0">
                <a:solidFill>
                  <a:srgbClr val="000000"/>
                </a:solidFill>
              </a:rPr>
              <a:t>podmioty”  </a:t>
            </a:r>
          </a:p>
          <a:p>
            <a:pPr marL="0" indent="0" fontAlgn="base">
              <a:spcBef>
                <a:spcPct val="0"/>
              </a:spcBef>
              <a:spcAft>
                <a:spcPct val="0"/>
              </a:spcAft>
            </a:pPr>
            <a:endParaRPr lang="pl-PL" sz="1600" dirty="0" smtClean="0">
              <a:solidFill>
                <a:srgbClr val="000000"/>
              </a:solidFill>
            </a:endParaRPr>
          </a:p>
          <a:p>
            <a:pPr marL="285750" indent="-285750" fontAlgn="base">
              <a:spcBef>
                <a:spcPct val="0"/>
              </a:spcBef>
              <a:spcAft>
                <a:spcPct val="0"/>
              </a:spcAft>
              <a:buFont typeface="Arial" panose="020B0604020202020204" pitchFamily="34" charset="0"/>
              <a:buChar char="•"/>
            </a:pPr>
            <a:r>
              <a:rPr lang="pl-PL" sz="1600" dirty="0" smtClean="0">
                <a:solidFill>
                  <a:srgbClr val="000000"/>
                </a:solidFill>
              </a:rPr>
              <a:t>Funkcje </a:t>
            </a:r>
            <a:r>
              <a:rPr lang="pl-PL" sz="1600" dirty="0">
                <a:solidFill>
                  <a:srgbClr val="000000"/>
                </a:solidFill>
              </a:rPr>
              <a:t>uznaje się za krytyczne jeśli spełniają łącznie </a:t>
            </a:r>
            <a:r>
              <a:rPr lang="pl-PL" sz="1600" dirty="0" smtClean="0">
                <a:solidFill>
                  <a:srgbClr val="000000"/>
                </a:solidFill>
              </a:rPr>
              <a:t>warunki (Rozporządzenie Delegowane KE 2016/778): </a:t>
            </a:r>
            <a:endParaRPr lang="pl-PL" sz="1600" dirty="0">
              <a:solidFill>
                <a:srgbClr val="000000"/>
              </a:solidFill>
            </a:endParaRPr>
          </a:p>
          <a:p>
            <a:pPr marL="542925" fontAlgn="base">
              <a:spcBef>
                <a:spcPct val="0"/>
              </a:spcBef>
              <a:spcAft>
                <a:spcPct val="0"/>
              </a:spcAft>
            </a:pPr>
            <a:r>
              <a:rPr lang="pl-PL" sz="1600" dirty="0">
                <a:solidFill>
                  <a:srgbClr val="000000"/>
                </a:solidFill>
              </a:rPr>
              <a:t>1) </a:t>
            </a:r>
            <a:r>
              <a:rPr lang="pl-PL" sz="1600" dirty="0" smtClean="0">
                <a:solidFill>
                  <a:srgbClr val="000000"/>
                </a:solidFill>
              </a:rPr>
              <a:t> są </a:t>
            </a:r>
            <a:r>
              <a:rPr lang="pl-PL" sz="1600" dirty="0">
                <a:solidFill>
                  <a:srgbClr val="000000"/>
                </a:solidFill>
              </a:rPr>
              <a:t>świadczone przez podmiot na rzecz zewnętrznych podmiotów trzecich, </a:t>
            </a:r>
          </a:p>
          <a:p>
            <a:pPr marL="628650" indent="-266700" fontAlgn="base">
              <a:spcBef>
                <a:spcPct val="0"/>
              </a:spcBef>
              <a:spcAft>
                <a:spcPct val="0"/>
              </a:spcAft>
            </a:pPr>
            <a:r>
              <a:rPr lang="pl-PL" sz="1600" dirty="0">
                <a:solidFill>
                  <a:srgbClr val="000000"/>
                </a:solidFill>
              </a:rPr>
              <a:t>2) </a:t>
            </a:r>
            <a:r>
              <a:rPr lang="pl-PL" sz="1600" dirty="0" smtClean="0">
                <a:solidFill>
                  <a:srgbClr val="000000"/>
                </a:solidFill>
              </a:rPr>
              <a:t> nagłe </a:t>
            </a:r>
            <a:r>
              <a:rPr lang="pl-PL" sz="1600" dirty="0">
                <a:solidFill>
                  <a:srgbClr val="000000"/>
                </a:solidFill>
              </a:rPr>
              <a:t>przerwanie świadczenia takich usług będzie prawdopodobnie miało istotny negatywny wpływ na podmioty trzecie, spowoduje „zarażenie” lub podważy generalnie zaufanie uczestników rynku ze względu na systemowe znaczenie tych funkcji lub istotny udział podmiotu w dostarczaniu tych usług. </a:t>
            </a:r>
          </a:p>
          <a:p>
            <a:pPr marL="285750" indent="-285750" fontAlgn="base">
              <a:spcBef>
                <a:spcPct val="0"/>
              </a:spcBef>
              <a:spcAft>
                <a:spcPct val="0"/>
              </a:spcAft>
              <a:buFont typeface="Arial" panose="020B0604020202020204" pitchFamily="34" charset="0"/>
              <a:buChar char="•"/>
            </a:pPr>
            <a:endParaRPr lang="pl-PL" altLang="pl-PL" dirty="0">
              <a:solidFill>
                <a:srgbClr val="000000"/>
              </a:solidFill>
              <a:ea typeface="ＭＳ Ｐゴシック" pitchFamily="34" charset="-128"/>
            </a:endParaRPr>
          </a:p>
        </p:txBody>
      </p:sp>
      <p:grpSp>
        <p:nvGrpSpPr>
          <p:cNvPr id="25" name="Group 2"/>
          <p:cNvGrpSpPr>
            <a:grpSpLocks/>
          </p:cNvGrpSpPr>
          <p:nvPr/>
        </p:nvGrpSpPr>
        <p:grpSpPr bwMode="auto">
          <a:xfrm>
            <a:off x="256902" y="271463"/>
            <a:ext cx="8642350" cy="642938"/>
            <a:chOff x="158" y="164"/>
            <a:chExt cx="5444" cy="405"/>
          </a:xfrm>
        </p:grpSpPr>
        <p:sp>
          <p:nvSpPr>
            <p:cNvPr id="26" name="Rectangle 3"/>
            <p:cNvSpPr>
              <a:spLocks noChangeArrowheads="1"/>
            </p:cNvSpPr>
            <p:nvPr/>
          </p:nvSpPr>
          <p:spPr bwMode="auto">
            <a:xfrm>
              <a:off x="158" y="164"/>
              <a:ext cx="5444" cy="3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r>
                <a:rPr lang="pl-PL" b="1" dirty="0" smtClean="0">
                  <a:solidFill>
                    <a:srgbClr val="0000CC"/>
                  </a:solidFill>
                  <a:cs typeface="Arial" charset="0"/>
                </a:rPr>
                <a:t>Funkcje krytyczne</a:t>
              </a:r>
              <a:endParaRPr lang="en-US" b="1" dirty="0">
                <a:solidFill>
                  <a:srgbClr val="0000CC"/>
                </a:solidFill>
                <a:cs typeface="Arial" charset="0"/>
              </a:endParaRPr>
            </a:p>
          </p:txBody>
        </p:sp>
        <p:sp>
          <p:nvSpPr>
            <p:cNvPr id="27" name="Line 4"/>
            <p:cNvSpPr>
              <a:spLocks noChangeShapeType="1"/>
            </p:cNvSpPr>
            <p:nvPr/>
          </p:nvSpPr>
          <p:spPr bwMode="auto">
            <a:xfrm>
              <a:off x="158" y="569"/>
              <a:ext cx="5444" cy="0"/>
            </a:xfrm>
            <a:prstGeom prst="line">
              <a:avLst/>
            </a:prstGeom>
            <a:noFill/>
            <a:ln w="76200">
              <a:solidFill>
                <a:srgbClr val="EF9E0D"/>
              </a:solidFill>
              <a:round/>
              <a:headEnd/>
              <a:tailEnd/>
            </a:ln>
          </p:spPr>
          <p:txBody>
            <a:bodyPr/>
            <a:lstStyle/>
            <a:p>
              <a:pPr fontAlgn="base">
                <a:spcBef>
                  <a:spcPct val="0"/>
                </a:spcBef>
                <a:spcAft>
                  <a:spcPct val="0"/>
                </a:spcAft>
              </a:pPr>
              <a:endParaRPr lang="en-US" sz="800" b="1" dirty="0">
                <a:solidFill>
                  <a:srgbClr val="000000"/>
                </a:solidFill>
                <a:cs typeface="Arial" charset="0"/>
              </a:endParaRPr>
            </a:p>
          </p:txBody>
        </p:sp>
        <p:pic>
          <p:nvPicPr>
            <p:cNvPr id="28" name="Picture 5"/>
            <p:cNvPicPr>
              <a:picLocks noChangeAspect="1" noChangeArrowheads="1"/>
            </p:cNvPicPr>
            <p:nvPr/>
          </p:nvPicPr>
          <p:blipFill>
            <a:blip r:embed="rId3"/>
            <a:srcRect/>
            <a:stretch>
              <a:fillRect/>
            </a:stretch>
          </p:blipFill>
          <p:spPr bwMode="auto">
            <a:xfrm>
              <a:off x="158" y="171"/>
              <a:ext cx="775" cy="342"/>
            </a:xfrm>
            <a:prstGeom prst="rect">
              <a:avLst/>
            </a:prstGeom>
            <a:noFill/>
            <a:ln w="9525">
              <a:noFill/>
              <a:miter lim="800000"/>
              <a:headEnd/>
              <a:tailEnd/>
            </a:ln>
          </p:spPr>
        </p:pic>
      </p:grpSp>
    </p:spTree>
    <p:extLst>
      <p:ext uri="{BB962C8B-B14F-4D97-AF65-F5344CB8AC3E}">
        <p14:creationId xmlns:p14="http://schemas.microsoft.com/office/powerpoint/2010/main" val="13128398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55"/>
          <p:cNvSpPr>
            <a:spLocks noChangeArrowheads="1"/>
          </p:cNvSpPr>
          <p:nvPr/>
        </p:nvSpPr>
        <p:spPr bwMode="auto">
          <a:xfrm>
            <a:off x="250825" y="981075"/>
            <a:ext cx="8642350" cy="358775"/>
          </a:xfrm>
          <a:prstGeom prst="rect">
            <a:avLst/>
          </a:prstGeom>
          <a:solidFill>
            <a:srgbClr val="003366"/>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41" name="Prostokąt zaokrąglony 40"/>
          <p:cNvSpPr/>
          <p:nvPr/>
        </p:nvSpPr>
        <p:spPr>
          <a:xfrm>
            <a:off x="250825" y="1341438"/>
            <a:ext cx="8642350" cy="4895850"/>
          </a:xfrm>
          <a:prstGeom prst="roundRect">
            <a:avLst>
              <a:gd name="adj" fmla="val 0"/>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200" dirty="0">
              <a:solidFill>
                <a:prstClr val="white"/>
              </a:solidFill>
            </a:endParaRPr>
          </a:p>
        </p:txBody>
      </p:sp>
      <p:sp>
        <p:nvSpPr>
          <p:cNvPr id="189446" name="Rectangle 61"/>
          <p:cNvSpPr>
            <a:spLocks noChangeArrowheads="1"/>
          </p:cNvSpPr>
          <p:nvPr/>
        </p:nvSpPr>
        <p:spPr bwMode="auto">
          <a:xfrm>
            <a:off x="323850" y="1412875"/>
            <a:ext cx="8496622" cy="4752975"/>
          </a:xfrm>
          <a:prstGeom prst="rect">
            <a:avLst/>
          </a:prstGeom>
          <a:solidFill>
            <a:srgbClr val="92BA9F"/>
          </a:solidFill>
          <a:ln w="9525" algn="ctr">
            <a:solidFill>
              <a:srgbClr val="969696"/>
            </a:solidFill>
            <a:miter lim="800000"/>
            <a:headEnd/>
            <a:tailEnd/>
          </a:ln>
          <a:effectLs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189448" name="Rectangle 63"/>
          <p:cNvSpPr>
            <a:spLocks noChangeArrowheads="1"/>
          </p:cNvSpPr>
          <p:nvPr/>
        </p:nvSpPr>
        <p:spPr bwMode="auto">
          <a:xfrm>
            <a:off x="395288" y="1629568"/>
            <a:ext cx="8353176" cy="4391719"/>
          </a:xfrm>
          <a:prstGeom prst="rect">
            <a:avLst/>
          </a:prstGeom>
          <a:solidFill>
            <a:schemeClr val="bg1"/>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fontAlgn="base" hangingPunct="1">
              <a:spcBef>
                <a:spcPct val="0"/>
              </a:spcBef>
              <a:spcAft>
                <a:spcPct val="0"/>
              </a:spcAft>
            </a:pPr>
            <a:endParaRPr lang="en-US" altLang="pl-PL" sz="800" dirty="0">
              <a:solidFill>
                <a:srgbClr val="000000"/>
              </a:solidFill>
              <a:ea typeface="ＭＳ Ｐゴシック" pitchFamily="34" charset="-128"/>
            </a:endParaRPr>
          </a:p>
        </p:txBody>
      </p:sp>
      <p:sp>
        <p:nvSpPr>
          <p:cNvPr id="189450" name="Text Box 65"/>
          <p:cNvSpPr txBox="1">
            <a:spLocks noChangeArrowheads="1"/>
          </p:cNvSpPr>
          <p:nvPr/>
        </p:nvSpPr>
        <p:spPr bwMode="auto">
          <a:xfrm>
            <a:off x="395287" y="1629568"/>
            <a:ext cx="8353175" cy="4308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0975" indent="-180975"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0" indent="0" algn="just" fontAlgn="base">
              <a:spcBef>
                <a:spcPct val="0"/>
              </a:spcBef>
              <a:spcAft>
                <a:spcPct val="0"/>
              </a:spcAft>
            </a:pPr>
            <a:r>
              <a:rPr lang="pl-PL" sz="1600" dirty="0" smtClean="0">
                <a:solidFill>
                  <a:srgbClr val="000000"/>
                </a:solidFill>
              </a:rPr>
              <a:t>Kryteria oceny wpływu na podmioty trzecie obejmują:</a:t>
            </a:r>
          </a:p>
          <a:p>
            <a:pPr marL="0" indent="0" algn="just" fontAlgn="base">
              <a:spcBef>
                <a:spcPct val="0"/>
              </a:spcBef>
              <a:spcAft>
                <a:spcPct val="0"/>
              </a:spcAft>
            </a:pPr>
            <a:r>
              <a:rPr lang="pl-PL" sz="1600" dirty="0" smtClean="0">
                <a:solidFill>
                  <a:srgbClr val="000000"/>
                </a:solidFill>
              </a:rPr>
              <a:t> </a:t>
            </a:r>
          </a:p>
          <a:p>
            <a:pPr marL="628650" indent="-266700" algn="just" fontAlgn="base">
              <a:spcBef>
                <a:spcPct val="0"/>
              </a:spcBef>
              <a:spcAft>
                <a:spcPct val="0"/>
              </a:spcAft>
            </a:pPr>
            <a:r>
              <a:rPr lang="pl-PL" sz="1600" dirty="0" smtClean="0">
                <a:solidFill>
                  <a:srgbClr val="000000"/>
                </a:solidFill>
              </a:rPr>
              <a:t>1</a:t>
            </a:r>
            <a:r>
              <a:rPr lang="pl-PL" sz="1600" dirty="0">
                <a:solidFill>
                  <a:srgbClr val="000000"/>
                </a:solidFill>
              </a:rPr>
              <a:t>) istotę i zasięg działalności podmiotu (globalny, krajowy, regionalny), wartość i </a:t>
            </a:r>
            <a:r>
              <a:rPr lang="pl-PL" sz="1600" dirty="0" smtClean="0">
                <a:solidFill>
                  <a:srgbClr val="000000"/>
                </a:solidFill>
              </a:rPr>
              <a:t>liczbę transakcji</a:t>
            </a:r>
            <a:r>
              <a:rPr lang="pl-PL" sz="1600" dirty="0">
                <a:solidFill>
                  <a:srgbClr val="000000"/>
                </a:solidFill>
              </a:rPr>
              <a:t>, liczbę klientów, liczbę klientów dla których podmiot jest jedynym lub podstawowym dostawcą usług</a:t>
            </a:r>
            <a:r>
              <a:rPr lang="pl-PL" sz="1600" dirty="0" smtClean="0">
                <a:solidFill>
                  <a:srgbClr val="000000"/>
                </a:solidFill>
              </a:rPr>
              <a:t>;</a:t>
            </a:r>
            <a:endParaRPr lang="pl-PL" sz="1600" dirty="0">
              <a:solidFill>
                <a:srgbClr val="000000"/>
              </a:solidFill>
            </a:endParaRPr>
          </a:p>
          <a:p>
            <a:pPr marL="628650" indent="-266700" algn="just" fontAlgn="base">
              <a:spcBef>
                <a:spcPct val="0"/>
              </a:spcBef>
              <a:spcAft>
                <a:spcPct val="0"/>
              </a:spcAft>
            </a:pPr>
            <a:r>
              <a:rPr lang="pl-PL" sz="1600" dirty="0">
                <a:solidFill>
                  <a:srgbClr val="000000"/>
                </a:solidFill>
              </a:rPr>
              <a:t>2) znaczenie podmiotu dla rynku (odpowiednio lokalnego regionalnego, krajowego lub europejskiego) wyrażone poprzez udział w rynku, powiązania, działalność transgraniczną, stopień </a:t>
            </a:r>
            <a:r>
              <a:rPr lang="pl-PL" sz="1600" dirty="0" smtClean="0">
                <a:solidFill>
                  <a:srgbClr val="000000"/>
                </a:solidFill>
              </a:rPr>
              <a:t>skomplikowania;</a:t>
            </a:r>
            <a:endParaRPr lang="pl-PL" sz="1600" dirty="0">
              <a:solidFill>
                <a:srgbClr val="000000"/>
              </a:solidFill>
            </a:endParaRPr>
          </a:p>
          <a:p>
            <a:pPr marL="628650" indent="-266700" algn="just" fontAlgn="base">
              <a:spcBef>
                <a:spcPct val="0"/>
              </a:spcBef>
              <a:spcAft>
                <a:spcPct val="0"/>
              </a:spcAft>
            </a:pPr>
            <a:r>
              <a:rPr lang="pl-PL" sz="1600" dirty="0">
                <a:solidFill>
                  <a:srgbClr val="000000"/>
                </a:solidFill>
              </a:rPr>
              <a:t>3) typ klientów i interesariuszy korzystających z usług, np. klienci detaliczni, korporacyjni, instytucje finansowe, izby rozliczeniowe, podmioty publiczne</a:t>
            </a:r>
            <a:r>
              <a:rPr lang="pl-PL" sz="1600" dirty="0" smtClean="0">
                <a:solidFill>
                  <a:srgbClr val="000000"/>
                </a:solidFill>
              </a:rPr>
              <a:t>;</a:t>
            </a:r>
            <a:endParaRPr lang="pl-PL" sz="1600" dirty="0">
              <a:solidFill>
                <a:srgbClr val="000000"/>
              </a:solidFill>
            </a:endParaRPr>
          </a:p>
          <a:p>
            <a:pPr marL="628650" indent="-266700" algn="just" fontAlgn="base">
              <a:spcBef>
                <a:spcPct val="0"/>
              </a:spcBef>
              <a:spcAft>
                <a:spcPct val="0"/>
              </a:spcAft>
            </a:pPr>
            <a:r>
              <a:rPr lang="pl-PL" sz="1600" dirty="0">
                <a:solidFill>
                  <a:srgbClr val="000000"/>
                </a:solidFill>
              </a:rPr>
              <a:t>4) wpływ zaprzestania świadczenia usług na rynek, infrastrukturę rynku klientów i usługi </a:t>
            </a:r>
            <a:r>
              <a:rPr lang="pl-PL" sz="1600" dirty="0" smtClean="0">
                <a:solidFill>
                  <a:srgbClr val="000000"/>
                </a:solidFill>
              </a:rPr>
              <a:t>publiczne (w </a:t>
            </a:r>
            <a:r>
              <a:rPr lang="pl-PL" sz="1600" dirty="0">
                <a:solidFill>
                  <a:srgbClr val="000000"/>
                </a:solidFill>
              </a:rPr>
              <a:t>szczególności na płynność rynku, działalność klientów i potrzeby płynnościowe, postrzeganie przez klientów, kontrahentów i </a:t>
            </a:r>
            <a:r>
              <a:rPr lang="pl-PL" sz="1600" dirty="0" smtClean="0">
                <a:solidFill>
                  <a:srgbClr val="000000"/>
                </a:solidFill>
              </a:rPr>
              <a:t>opinię </a:t>
            </a:r>
            <a:r>
              <a:rPr lang="pl-PL" sz="1600" dirty="0">
                <a:solidFill>
                  <a:srgbClr val="000000"/>
                </a:solidFill>
              </a:rPr>
              <a:t>publiczną, zakres i szybkość reakcji </a:t>
            </a:r>
            <a:r>
              <a:rPr lang="pl-PL" sz="1600" dirty="0" smtClean="0">
                <a:solidFill>
                  <a:srgbClr val="000000"/>
                </a:solidFill>
              </a:rPr>
              <a:t>klientów), </a:t>
            </a:r>
            <a:r>
              <a:rPr lang="pl-PL" sz="1600" dirty="0">
                <a:solidFill>
                  <a:srgbClr val="000000"/>
                </a:solidFill>
              </a:rPr>
              <a:t>na inne rynki, ich płynność, operacje i strukturę, kontrahentów podstawowych klientów, powiązane usługi</a:t>
            </a:r>
            <a:r>
              <a:rPr lang="pl-PL" sz="1600" dirty="0" smtClean="0">
                <a:solidFill>
                  <a:srgbClr val="000000"/>
                </a:solidFill>
              </a:rPr>
              <a:t>.</a:t>
            </a:r>
            <a:endParaRPr lang="pl-PL" sz="1600" dirty="0">
              <a:solidFill>
                <a:srgbClr val="000000"/>
              </a:solidFill>
            </a:endParaRPr>
          </a:p>
          <a:p>
            <a:pPr marL="0" indent="0" fontAlgn="base">
              <a:spcBef>
                <a:spcPct val="0"/>
              </a:spcBef>
              <a:spcAft>
                <a:spcPct val="0"/>
              </a:spcAft>
            </a:pPr>
            <a:endParaRPr lang="pl-PL" altLang="pl-PL" dirty="0">
              <a:solidFill>
                <a:srgbClr val="000000"/>
              </a:solidFill>
              <a:ea typeface="ＭＳ Ｐゴシック" pitchFamily="34" charset="-128"/>
            </a:endParaRPr>
          </a:p>
        </p:txBody>
      </p:sp>
      <p:grpSp>
        <p:nvGrpSpPr>
          <p:cNvPr id="25" name="Group 2"/>
          <p:cNvGrpSpPr>
            <a:grpSpLocks/>
          </p:cNvGrpSpPr>
          <p:nvPr/>
        </p:nvGrpSpPr>
        <p:grpSpPr bwMode="auto">
          <a:xfrm>
            <a:off x="256902" y="271463"/>
            <a:ext cx="8642350" cy="642938"/>
            <a:chOff x="158" y="164"/>
            <a:chExt cx="5444" cy="405"/>
          </a:xfrm>
        </p:grpSpPr>
        <p:sp>
          <p:nvSpPr>
            <p:cNvPr id="26" name="Rectangle 3"/>
            <p:cNvSpPr>
              <a:spLocks noChangeArrowheads="1"/>
            </p:cNvSpPr>
            <p:nvPr/>
          </p:nvSpPr>
          <p:spPr bwMode="auto">
            <a:xfrm>
              <a:off x="158" y="164"/>
              <a:ext cx="5444" cy="3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r>
                <a:rPr lang="pl-PL" b="1" dirty="0" smtClean="0">
                  <a:solidFill>
                    <a:srgbClr val="0000CC"/>
                  </a:solidFill>
                  <a:cs typeface="Arial" charset="0"/>
                </a:rPr>
                <a:t>Funkcje krytyczne</a:t>
              </a:r>
              <a:endParaRPr lang="en-US" b="1" dirty="0">
                <a:solidFill>
                  <a:srgbClr val="0000CC"/>
                </a:solidFill>
                <a:cs typeface="Arial" charset="0"/>
              </a:endParaRPr>
            </a:p>
          </p:txBody>
        </p:sp>
        <p:sp>
          <p:nvSpPr>
            <p:cNvPr id="27" name="Line 4"/>
            <p:cNvSpPr>
              <a:spLocks noChangeShapeType="1"/>
            </p:cNvSpPr>
            <p:nvPr/>
          </p:nvSpPr>
          <p:spPr bwMode="auto">
            <a:xfrm>
              <a:off x="158" y="569"/>
              <a:ext cx="5444" cy="0"/>
            </a:xfrm>
            <a:prstGeom prst="line">
              <a:avLst/>
            </a:prstGeom>
            <a:noFill/>
            <a:ln w="76200">
              <a:solidFill>
                <a:srgbClr val="EF9E0D"/>
              </a:solidFill>
              <a:round/>
              <a:headEnd/>
              <a:tailEnd/>
            </a:ln>
          </p:spPr>
          <p:txBody>
            <a:bodyPr/>
            <a:lstStyle/>
            <a:p>
              <a:pPr fontAlgn="base">
                <a:spcBef>
                  <a:spcPct val="0"/>
                </a:spcBef>
                <a:spcAft>
                  <a:spcPct val="0"/>
                </a:spcAft>
              </a:pPr>
              <a:endParaRPr lang="en-US" sz="800" b="1" dirty="0">
                <a:solidFill>
                  <a:srgbClr val="000000"/>
                </a:solidFill>
                <a:cs typeface="Arial" charset="0"/>
              </a:endParaRPr>
            </a:p>
          </p:txBody>
        </p:sp>
        <p:pic>
          <p:nvPicPr>
            <p:cNvPr id="28" name="Picture 5"/>
            <p:cNvPicPr>
              <a:picLocks noChangeAspect="1" noChangeArrowheads="1"/>
            </p:cNvPicPr>
            <p:nvPr/>
          </p:nvPicPr>
          <p:blipFill>
            <a:blip r:embed="rId3"/>
            <a:srcRect/>
            <a:stretch>
              <a:fillRect/>
            </a:stretch>
          </p:blipFill>
          <p:spPr bwMode="auto">
            <a:xfrm>
              <a:off x="158" y="171"/>
              <a:ext cx="775" cy="342"/>
            </a:xfrm>
            <a:prstGeom prst="rect">
              <a:avLst/>
            </a:prstGeom>
            <a:noFill/>
            <a:ln w="9525">
              <a:noFill/>
              <a:miter lim="800000"/>
              <a:headEnd/>
              <a:tailEnd/>
            </a:ln>
          </p:spPr>
        </p:pic>
      </p:grpSp>
    </p:spTree>
    <p:extLst>
      <p:ext uri="{BB962C8B-B14F-4D97-AF65-F5344CB8AC3E}">
        <p14:creationId xmlns:p14="http://schemas.microsoft.com/office/powerpoint/2010/main" val="12023519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55"/>
          <p:cNvSpPr>
            <a:spLocks noChangeArrowheads="1"/>
          </p:cNvSpPr>
          <p:nvPr/>
        </p:nvSpPr>
        <p:spPr bwMode="auto">
          <a:xfrm>
            <a:off x="250825" y="981075"/>
            <a:ext cx="8642350" cy="358775"/>
          </a:xfrm>
          <a:prstGeom prst="rect">
            <a:avLst/>
          </a:prstGeom>
          <a:solidFill>
            <a:srgbClr val="003366"/>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41" name="Prostokąt zaokrąglony 40"/>
          <p:cNvSpPr/>
          <p:nvPr/>
        </p:nvSpPr>
        <p:spPr>
          <a:xfrm>
            <a:off x="250825" y="1341438"/>
            <a:ext cx="8642350" cy="4895850"/>
          </a:xfrm>
          <a:prstGeom prst="roundRect">
            <a:avLst>
              <a:gd name="adj" fmla="val 0"/>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200" dirty="0">
              <a:solidFill>
                <a:prstClr val="white"/>
              </a:solidFill>
            </a:endParaRPr>
          </a:p>
        </p:txBody>
      </p:sp>
      <p:sp>
        <p:nvSpPr>
          <p:cNvPr id="189446" name="Rectangle 61"/>
          <p:cNvSpPr>
            <a:spLocks noChangeArrowheads="1"/>
          </p:cNvSpPr>
          <p:nvPr/>
        </p:nvSpPr>
        <p:spPr bwMode="auto">
          <a:xfrm>
            <a:off x="323850" y="1412875"/>
            <a:ext cx="8496622" cy="4752975"/>
          </a:xfrm>
          <a:prstGeom prst="rect">
            <a:avLst/>
          </a:prstGeom>
          <a:solidFill>
            <a:srgbClr val="92BA9F"/>
          </a:solidFill>
          <a:ln w="9525" algn="ctr">
            <a:solidFill>
              <a:srgbClr val="969696"/>
            </a:solidFill>
            <a:miter lim="800000"/>
            <a:headEnd/>
            <a:tailEnd/>
          </a:ln>
          <a:effectLs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189448" name="Rectangle 63"/>
          <p:cNvSpPr>
            <a:spLocks noChangeArrowheads="1"/>
          </p:cNvSpPr>
          <p:nvPr/>
        </p:nvSpPr>
        <p:spPr bwMode="auto">
          <a:xfrm>
            <a:off x="395288" y="1629568"/>
            <a:ext cx="8353176" cy="4391719"/>
          </a:xfrm>
          <a:prstGeom prst="rect">
            <a:avLst/>
          </a:prstGeom>
          <a:solidFill>
            <a:schemeClr val="bg1"/>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fontAlgn="base" hangingPunct="1">
              <a:spcBef>
                <a:spcPct val="0"/>
              </a:spcBef>
              <a:spcAft>
                <a:spcPct val="0"/>
              </a:spcAft>
            </a:pPr>
            <a:endParaRPr lang="en-US" altLang="pl-PL" sz="800" dirty="0">
              <a:solidFill>
                <a:srgbClr val="000000"/>
              </a:solidFill>
              <a:ea typeface="ＭＳ Ｐゴシック" pitchFamily="34" charset="-128"/>
            </a:endParaRPr>
          </a:p>
        </p:txBody>
      </p:sp>
      <p:sp>
        <p:nvSpPr>
          <p:cNvPr id="189450" name="Text Box 65"/>
          <p:cNvSpPr txBox="1">
            <a:spLocks noChangeArrowheads="1"/>
          </p:cNvSpPr>
          <p:nvPr/>
        </p:nvSpPr>
        <p:spPr bwMode="auto">
          <a:xfrm>
            <a:off x="401489" y="1629568"/>
            <a:ext cx="8353175"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0975" indent="-180975"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285750" indent="-285750" fontAlgn="base">
              <a:spcBef>
                <a:spcPct val="0"/>
              </a:spcBef>
              <a:spcAft>
                <a:spcPct val="0"/>
              </a:spcAft>
              <a:buFont typeface="Arial" panose="020B0604020202020204" pitchFamily="34" charset="0"/>
              <a:buChar char="•"/>
            </a:pPr>
            <a:r>
              <a:rPr lang="pl-PL" sz="1600" dirty="0">
                <a:solidFill>
                  <a:srgbClr val="000000"/>
                </a:solidFill>
              </a:rPr>
              <a:t>Za przerwanie realizacji funkcji lub świadczenia usług uznaje się przypadek gdy nie mogą być one realizowane lub dostarczane w porównywalnym zakresie i jakości, na porównywalnych warunkach lub zmiana dostawcy nie może nastąpić w sposób uporządkowany. </a:t>
            </a:r>
            <a:endParaRPr lang="pl-PL" sz="1600" dirty="0" smtClean="0">
              <a:solidFill>
                <a:srgbClr val="000000"/>
              </a:solidFill>
            </a:endParaRPr>
          </a:p>
          <a:p>
            <a:pPr marL="0" indent="0" fontAlgn="base">
              <a:spcBef>
                <a:spcPct val="0"/>
              </a:spcBef>
              <a:spcAft>
                <a:spcPct val="0"/>
              </a:spcAft>
            </a:pPr>
            <a:endParaRPr lang="pl-PL" sz="1600" dirty="0" smtClean="0">
              <a:solidFill>
                <a:srgbClr val="000000"/>
              </a:solidFill>
            </a:endParaRPr>
          </a:p>
          <a:p>
            <a:pPr marL="285750" indent="-285750" fontAlgn="base">
              <a:spcBef>
                <a:spcPct val="0"/>
              </a:spcBef>
              <a:spcAft>
                <a:spcPct val="0"/>
              </a:spcAft>
              <a:buFont typeface="Arial" panose="020B0604020202020204" pitchFamily="34" charset="0"/>
              <a:buChar char="•"/>
            </a:pPr>
            <a:r>
              <a:rPr lang="pl-PL" sz="1600" dirty="0">
                <a:solidFill>
                  <a:srgbClr val="000000"/>
                </a:solidFill>
              </a:rPr>
              <a:t>Funkcja nie może być uznana za krytyczną, jeżeli jest zastępowalna, tzn. jeśli jest możliwa do zastąpienia przez innego dostawcę w akceptowalny sposób i w rozsądnym czasie unikając problemów dla rynku finansowego i gospodarki realnej. </a:t>
            </a:r>
            <a:endParaRPr lang="pl-PL" sz="1600" dirty="0" smtClean="0">
              <a:solidFill>
                <a:srgbClr val="000000"/>
              </a:solidFill>
            </a:endParaRPr>
          </a:p>
          <a:p>
            <a:pPr marL="285750" indent="-285750" fontAlgn="base">
              <a:spcBef>
                <a:spcPct val="0"/>
              </a:spcBef>
              <a:spcAft>
                <a:spcPct val="0"/>
              </a:spcAft>
              <a:buFont typeface="Arial" panose="020B0604020202020204" pitchFamily="34" charset="0"/>
              <a:buChar char="•"/>
            </a:pPr>
            <a:endParaRPr lang="pl-PL" sz="1600" dirty="0">
              <a:solidFill>
                <a:srgbClr val="000000"/>
              </a:solidFill>
            </a:endParaRPr>
          </a:p>
          <a:p>
            <a:pPr marL="285750" indent="-285750" fontAlgn="base">
              <a:spcBef>
                <a:spcPct val="0"/>
              </a:spcBef>
              <a:spcAft>
                <a:spcPct val="0"/>
              </a:spcAft>
              <a:buFont typeface="Arial" panose="020B0604020202020204" pitchFamily="34" charset="0"/>
              <a:buChar char="•"/>
            </a:pPr>
            <a:r>
              <a:rPr lang="pl-PL" sz="1600" dirty="0">
                <a:solidFill>
                  <a:srgbClr val="000000"/>
                </a:solidFill>
              </a:rPr>
              <a:t>Dokonując oceny zastępowalności należy wziąć pod uwagę: </a:t>
            </a:r>
          </a:p>
          <a:p>
            <a:pPr marL="628650" indent="-266700" fontAlgn="base">
              <a:spcBef>
                <a:spcPct val="0"/>
              </a:spcBef>
              <a:spcAft>
                <a:spcPct val="0"/>
              </a:spcAft>
            </a:pPr>
            <a:r>
              <a:rPr lang="pl-PL" sz="1600" dirty="0">
                <a:solidFill>
                  <a:srgbClr val="000000"/>
                </a:solidFill>
              </a:rPr>
              <a:t>1) strukturę rynku dla analizowanej funkcji (usługi) i alternatywnych </a:t>
            </a:r>
            <a:r>
              <a:rPr lang="pl-PL" sz="1600" dirty="0" smtClean="0">
                <a:solidFill>
                  <a:srgbClr val="000000"/>
                </a:solidFill>
              </a:rPr>
              <a:t>dostawców, </a:t>
            </a:r>
            <a:endParaRPr lang="pl-PL" sz="1600" dirty="0">
              <a:solidFill>
                <a:srgbClr val="000000"/>
              </a:solidFill>
            </a:endParaRPr>
          </a:p>
          <a:p>
            <a:pPr marL="628650" indent="-266700" fontAlgn="base">
              <a:spcBef>
                <a:spcPct val="0"/>
              </a:spcBef>
              <a:spcAft>
                <a:spcPct val="0"/>
              </a:spcAft>
            </a:pPr>
            <a:r>
              <a:rPr lang="pl-PL" sz="1600" dirty="0">
                <a:solidFill>
                  <a:srgbClr val="000000"/>
                </a:solidFill>
              </a:rPr>
              <a:t>2) zdolność innych dostawców do realizacji funkcji, bariery wejścia i </a:t>
            </a:r>
            <a:r>
              <a:rPr lang="pl-PL" sz="1600" dirty="0" smtClean="0">
                <a:solidFill>
                  <a:srgbClr val="000000"/>
                </a:solidFill>
              </a:rPr>
              <a:t>rozwoju, </a:t>
            </a:r>
            <a:endParaRPr lang="pl-PL" sz="1600" dirty="0">
              <a:solidFill>
                <a:srgbClr val="000000"/>
              </a:solidFill>
            </a:endParaRPr>
          </a:p>
          <a:p>
            <a:pPr marL="628650" indent="-266700" fontAlgn="base">
              <a:spcBef>
                <a:spcPct val="0"/>
              </a:spcBef>
              <a:spcAft>
                <a:spcPct val="0"/>
              </a:spcAft>
            </a:pPr>
            <a:r>
              <a:rPr lang="pl-PL" sz="1600" dirty="0">
                <a:solidFill>
                  <a:srgbClr val="000000"/>
                </a:solidFill>
              </a:rPr>
              <a:t>3) </a:t>
            </a:r>
            <a:r>
              <a:rPr lang="pl-PL" sz="1600" dirty="0" smtClean="0">
                <a:solidFill>
                  <a:srgbClr val="000000"/>
                </a:solidFill>
              </a:rPr>
              <a:t>skłonność (zachęty dla) innych </a:t>
            </a:r>
            <a:r>
              <a:rPr lang="pl-PL" sz="1600" dirty="0">
                <a:solidFill>
                  <a:srgbClr val="000000"/>
                </a:solidFill>
              </a:rPr>
              <a:t>dostawców do przejęcia realizacji </a:t>
            </a:r>
            <a:r>
              <a:rPr lang="pl-PL" sz="1600" dirty="0" smtClean="0">
                <a:solidFill>
                  <a:srgbClr val="000000"/>
                </a:solidFill>
              </a:rPr>
              <a:t>funkcji, </a:t>
            </a:r>
            <a:endParaRPr lang="pl-PL" sz="1600" dirty="0">
              <a:solidFill>
                <a:srgbClr val="000000"/>
              </a:solidFill>
            </a:endParaRPr>
          </a:p>
          <a:p>
            <a:pPr marL="628650" indent="-266700" fontAlgn="base">
              <a:spcBef>
                <a:spcPct val="0"/>
              </a:spcBef>
              <a:spcAft>
                <a:spcPct val="0"/>
              </a:spcAft>
            </a:pPr>
            <a:r>
              <a:rPr lang="pl-PL" sz="1600" dirty="0">
                <a:solidFill>
                  <a:srgbClr val="000000"/>
                </a:solidFill>
              </a:rPr>
              <a:t>4) czas niezbędny do zmiany dostawcy, koszty zmiany, czas niezbędny dla dostawcy dla przejęcia realizacji funkcji w punktu widzenia zapobieżenia istotnemu zaprzestaniu (przerwaniu) ich świadczenia.</a:t>
            </a:r>
            <a:endParaRPr lang="pl-PL" altLang="pl-PL" sz="1600" dirty="0">
              <a:solidFill>
                <a:srgbClr val="000000"/>
              </a:solidFill>
              <a:ea typeface="ＭＳ Ｐゴシック" pitchFamily="34" charset="-128"/>
            </a:endParaRPr>
          </a:p>
        </p:txBody>
      </p:sp>
      <p:grpSp>
        <p:nvGrpSpPr>
          <p:cNvPr id="25" name="Group 2"/>
          <p:cNvGrpSpPr>
            <a:grpSpLocks/>
          </p:cNvGrpSpPr>
          <p:nvPr/>
        </p:nvGrpSpPr>
        <p:grpSpPr bwMode="auto">
          <a:xfrm>
            <a:off x="256902" y="271463"/>
            <a:ext cx="8642350" cy="642938"/>
            <a:chOff x="158" y="164"/>
            <a:chExt cx="5444" cy="405"/>
          </a:xfrm>
        </p:grpSpPr>
        <p:sp>
          <p:nvSpPr>
            <p:cNvPr id="26" name="Rectangle 3"/>
            <p:cNvSpPr>
              <a:spLocks noChangeArrowheads="1"/>
            </p:cNvSpPr>
            <p:nvPr/>
          </p:nvSpPr>
          <p:spPr bwMode="auto">
            <a:xfrm>
              <a:off x="158" y="164"/>
              <a:ext cx="5444" cy="3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r>
                <a:rPr lang="pl-PL" b="1" dirty="0" smtClean="0">
                  <a:solidFill>
                    <a:srgbClr val="0000CC"/>
                  </a:solidFill>
                  <a:cs typeface="Arial" charset="0"/>
                </a:rPr>
                <a:t>Funkcje krytyczne</a:t>
              </a:r>
              <a:endParaRPr lang="en-US" b="1" dirty="0">
                <a:solidFill>
                  <a:srgbClr val="0000CC"/>
                </a:solidFill>
                <a:cs typeface="Arial" charset="0"/>
              </a:endParaRPr>
            </a:p>
          </p:txBody>
        </p:sp>
        <p:sp>
          <p:nvSpPr>
            <p:cNvPr id="27" name="Line 4"/>
            <p:cNvSpPr>
              <a:spLocks noChangeShapeType="1"/>
            </p:cNvSpPr>
            <p:nvPr/>
          </p:nvSpPr>
          <p:spPr bwMode="auto">
            <a:xfrm>
              <a:off x="158" y="569"/>
              <a:ext cx="5444" cy="0"/>
            </a:xfrm>
            <a:prstGeom prst="line">
              <a:avLst/>
            </a:prstGeom>
            <a:noFill/>
            <a:ln w="76200">
              <a:solidFill>
                <a:srgbClr val="EF9E0D"/>
              </a:solidFill>
              <a:round/>
              <a:headEnd/>
              <a:tailEnd/>
            </a:ln>
          </p:spPr>
          <p:txBody>
            <a:bodyPr/>
            <a:lstStyle/>
            <a:p>
              <a:pPr fontAlgn="base">
                <a:spcBef>
                  <a:spcPct val="0"/>
                </a:spcBef>
                <a:spcAft>
                  <a:spcPct val="0"/>
                </a:spcAft>
              </a:pPr>
              <a:endParaRPr lang="en-US" sz="800" b="1" dirty="0">
                <a:solidFill>
                  <a:srgbClr val="000000"/>
                </a:solidFill>
                <a:cs typeface="Arial" charset="0"/>
              </a:endParaRPr>
            </a:p>
          </p:txBody>
        </p:sp>
        <p:pic>
          <p:nvPicPr>
            <p:cNvPr id="28" name="Picture 5"/>
            <p:cNvPicPr>
              <a:picLocks noChangeAspect="1" noChangeArrowheads="1"/>
            </p:cNvPicPr>
            <p:nvPr/>
          </p:nvPicPr>
          <p:blipFill>
            <a:blip r:embed="rId3"/>
            <a:srcRect/>
            <a:stretch>
              <a:fillRect/>
            </a:stretch>
          </p:blipFill>
          <p:spPr bwMode="auto">
            <a:xfrm>
              <a:off x="158" y="171"/>
              <a:ext cx="775" cy="342"/>
            </a:xfrm>
            <a:prstGeom prst="rect">
              <a:avLst/>
            </a:prstGeom>
            <a:noFill/>
            <a:ln w="9525">
              <a:noFill/>
              <a:miter lim="800000"/>
              <a:headEnd/>
              <a:tailEnd/>
            </a:ln>
          </p:spPr>
        </p:pic>
      </p:grpSp>
    </p:spTree>
    <p:extLst>
      <p:ext uri="{BB962C8B-B14F-4D97-AF65-F5344CB8AC3E}">
        <p14:creationId xmlns:p14="http://schemas.microsoft.com/office/powerpoint/2010/main" val="571761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2"/>
          <p:cNvGrpSpPr>
            <a:grpSpLocks/>
          </p:cNvGrpSpPr>
          <p:nvPr/>
        </p:nvGrpSpPr>
        <p:grpSpPr bwMode="auto">
          <a:xfrm>
            <a:off x="250825" y="260350"/>
            <a:ext cx="8642350" cy="642938"/>
            <a:chOff x="158" y="164"/>
            <a:chExt cx="5444" cy="405"/>
          </a:xfrm>
        </p:grpSpPr>
        <p:sp>
          <p:nvSpPr>
            <p:cNvPr id="54" name="Rectangle 3"/>
            <p:cNvSpPr>
              <a:spLocks noChangeArrowheads="1"/>
            </p:cNvSpPr>
            <p:nvPr/>
          </p:nvSpPr>
          <p:spPr bwMode="auto">
            <a:xfrm>
              <a:off x="158" y="164"/>
              <a:ext cx="5444" cy="3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r>
                <a:rPr lang="pl-PL" b="1" dirty="0" smtClean="0">
                  <a:solidFill>
                    <a:srgbClr val="0000CC"/>
                  </a:solidFill>
                  <a:cs typeface="Arial" charset="0"/>
                </a:rPr>
                <a:t>Regulacje</a:t>
              </a:r>
              <a:endParaRPr lang="pl-PL" b="1" dirty="0">
                <a:solidFill>
                  <a:srgbClr val="0000CC"/>
                </a:solidFill>
                <a:cs typeface="Arial" charset="0"/>
              </a:endParaRPr>
            </a:p>
          </p:txBody>
        </p:sp>
        <p:sp>
          <p:nvSpPr>
            <p:cNvPr id="55" name="Line 4"/>
            <p:cNvSpPr>
              <a:spLocks noChangeShapeType="1"/>
            </p:cNvSpPr>
            <p:nvPr/>
          </p:nvSpPr>
          <p:spPr bwMode="auto">
            <a:xfrm>
              <a:off x="158" y="569"/>
              <a:ext cx="5444" cy="0"/>
            </a:xfrm>
            <a:prstGeom prst="line">
              <a:avLst/>
            </a:prstGeom>
            <a:noFill/>
            <a:ln w="76200">
              <a:solidFill>
                <a:srgbClr val="EF9E0D"/>
              </a:solidFill>
              <a:round/>
              <a:headEnd/>
              <a:tailEnd/>
            </a:ln>
          </p:spPr>
          <p:txBody>
            <a:bodyPr/>
            <a:lstStyle/>
            <a:p>
              <a:pPr fontAlgn="base">
                <a:spcBef>
                  <a:spcPct val="0"/>
                </a:spcBef>
                <a:spcAft>
                  <a:spcPct val="0"/>
                </a:spcAft>
              </a:pPr>
              <a:endParaRPr lang="en-US" sz="800" b="1" dirty="0">
                <a:solidFill>
                  <a:srgbClr val="000000"/>
                </a:solidFill>
                <a:cs typeface="Arial" charset="0"/>
              </a:endParaRPr>
            </a:p>
          </p:txBody>
        </p:sp>
        <p:pic>
          <p:nvPicPr>
            <p:cNvPr id="56" name="Picture 5"/>
            <p:cNvPicPr>
              <a:picLocks noChangeAspect="1" noChangeArrowheads="1"/>
            </p:cNvPicPr>
            <p:nvPr/>
          </p:nvPicPr>
          <p:blipFill>
            <a:blip r:embed="rId2"/>
            <a:srcRect/>
            <a:stretch>
              <a:fillRect/>
            </a:stretch>
          </p:blipFill>
          <p:spPr bwMode="auto">
            <a:xfrm>
              <a:off x="158" y="171"/>
              <a:ext cx="775" cy="342"/>
            </a:xfrm>
            <a:prstGeom prst="rect">
              <a:avLst/>
            </a:prstGeom>
            <a:noFill/>
            <a:ln w="9525">
              <a:noFill/>
              <a:miter lim="800000"/>
              <a:headEnd/>
              <a:tailEnd/>
            </a:ln>
          </p:spPr>
        </p:pic>
      </p:grpSp>
      <p:sp>
        <p:nvSpPr>
          <p:cNvPr id="74" name="AutoShape 60"/>
          <p:cNvSpPr>
            <a:spLocks noChangeArrowheads="1"/>
          </p:cNvSpPr>
          <p:nvPr/>
        </p:nvSpPr>
        <p:spPr bwMode="auto">
          <a:xfrm>
            <a:off x="245859" y="3742437"/>
            <a:ext cx="4182125" cy="2494875"/>
          </a:xfrm>
          <a:prstGeom prst="chevron">
            <a:avLst>
              <a:gd name="adj" fmla="val 0"/>
            </a:avLst>
          </a:prstGeom>
          <a:solidFill>
            <a:srgbClr val="DAC1B4"/>
          </a:solidFill>
          <a:ln w="44450" algn="ctr">
            <a:solidFill>
              <a:srgbClr val="C0C0C0"/>
            </a:solidFill>
            <a:miter lim="800000"/>
            <a:headEnd/>
            <a:tailEnd/>
          </a:ln>
        </p:spPr>
        <p:txBody>
          <a:bodyPr wrap="square" anchor="ctr"/>
          <a:lstStyle/>
          <a:p>
            <a:pPr algn="ctr" fontAlgn="base">
              <a:spcBef>
                <a:spcPct val="0"/>
              </a:spcBef>
              <a:spcAft>
                <a:spcPct val="0"/>
              </a:spcAft>
            </a:pPr>
            <a:endParaRPr lang="pl-PL" sz="1400" b="1" dirty="0" smtClean="0">
              <a:solidFill>
                <a:srgbClr val="000000"/>
              </a:solidFill>
              <a:cs typeface="Arial" panose="020B0604020202020204" pitchFamily="34" charset="0"/>
            </a:endParaRPr>
          </a:p>
          <a:p>
            <a:pPr algn="ctr" fontAlgn="base">
              <a:spcBef>
                <a:spcPct val="0"/>
              </a:spcBef>
              <a:spcAft>
                <a:spcPct val="0"/>
              </a:spcAft>
            </a:pPr>
            <a:r>
              <a:rPr lang="pl-PL" sz="1400" b="1" dirty="0" smtClean="0">
                <a:solidFill>
                  <a:srgbClr val="000000"/>
                </a:solidFill>
                <a:cs typeface="Arial" panose="020B0604020202020204" pitchFamily="34" charset="0"/>
              </a:rPr>
              <a:t>Rozporządzenia delegowane KE, m.in:</a:t>
            </a:r>
          </a:p>
          <a:p>
            <a:pPr algn="just" fontAlgn="base">
              <a:spcBef>
                <a:spcPct val="0"/>
              </a:spcBef>
              <a:spcAft>
                <a:spcPct val="0"/>
              </a:spcAft>
            </a:pPr>
            <a:endParaRPr lang="pl-PL" sz="1000" dirty="0" smtClean="0"/>
          </a:p>
          <a:p>
            <a:pPr algn="just" fontAlgn="base">
              <a:spcBef>
                <a:spcPct val="0"/>
              </a:spcBef>
              <a:spcAft>
                <a:spcPct val="0"/>
              </a:spcAft>
            </a:pPr>
            <a:r>
              <a:rPr lang="pl-PL" sz="1000" b="1" dirty="0" smtClean="0"/>
              <a:t>2015/63 z 21.10.2014r. – składki na f. przymusowej restrukturyzacji</a:t>
            </a:r>
          </a:p>
          <a:p>
            <a:pPr algn="just" fontAlgn="base">
              <a:spcBef>
                <a:spcPct val="0"/>
              </a:spcBef>
              <a:spcAft>
                <a:spcPct val="0"/>
              </a:spcAft>
            </a:pPr>
            <a:r>
              <a:rPr lang="pl-PL" sz="1000" b="1" dirty="0" smtClean="0"/>
              <a:t>2016/1075 </a:t>
            </a:r>
            <a:r>
              <a:rPr lang="pl-PL" sz="1000" b="1" dirty="0"/>
              <a:t>z </a:t>
            </a:r>
            <a:r>
              <a:rPr lang="pl-PL" sz="1000" b="1" dirty="0" smtClean="0"/>
              <a:t>dn. 23.03.2016 </a:t>
            </a:r>
            <a:r>
              <a:rPr lang="pl-PL" sz="1000" b="1" dirty="0"/>
              <a:t>r. </a:t>
            </a:r>
            <a:r>
              <a:rPr lang="pl-PL" sz="1000" b="1" dirty="0" smtClean="0"/>
              <a:t>– standard określający </a:t>
            </a:r>
            <a:r>
              <a:rPr lang="pl-PL" sz="1000" b="1" dirty="0"/>
              <a:t>treść planów naprawy, planów </a:t>
            </a:r>
            <a:r>
              <a:rPr lang="pl-PL" sz="1000" b="1" dirty="0" smtClean="0"/>
              <a:t>przymusowej restrukturyzacji,  kryteria oceny planów naprawy, warunki </a:t>
            </a:r>
            <a:r>
              <a:rPr lang="pl-PL" sz="1000" b="1" dirty="0"/>
              <a:t>udzielenia wsparcia </a:t>
            </a:r>
            <a:r>
              <a:rPr lang="pl-PL" sz="1000" b="1" dirty="0" smtClean="0"/>
              <a:t>w </a:t>
            </a:r>
            <a:r>
              <a:rPr lang="pl-PL" sz="1000" b="1" dirty="0"/>
              <a:t>ramach grupy, wymagania wobec niezależnych rzeczoznawców, umowne </a:t>
            </a:r>
            <a:r>
              <a:rPr lang="pl-PL" sz="1000" b="1" dirty="0" smtClean="0"/>
              <a:t>umorzenie </a:t>
            </a:r>
            <a:r>
              <a:rPr lang="pl-PL" sz="1000" b="1" dirty="0"/>
              <a:t>i </a:t>
            </a:r>
            <a:r>
              <a:rPr lang="pl-PL" sz="1000" b="1" dirty="0" smtClean="0"/>
              <a:t>konwersję, powiadomienia o </a:t>
            </a:r>
            <a:r>
              <a:rPr lang="pl-PL" sz="1000" b="1" dirty="0"/>
              <a:t>zawieszeniu </a:t>
            </a:r>
            <a:r>
              <a:rPr lang="pl-PL" sz="1000" b="1" dirty="0" smtClean="0"/>
              <a:t>praw wypowiedzenia oraz </a:t>
            </a:r>
            <a:r>
              <a:rPr lang="pl-PL" sz="1000" b="1" dirty="0"/>
              <a:t>sposób </a:t>
            </a:r>
            <a:r>
              <a:rPr lang="pl-PL" sz="1000" b="1" dirty="0" smtClean="0"/>
              <a:t>działania </a:t>
            </a:r>
            <a:r>
              <a:rPr lang="pl-PL" sz="1000" b="1" dirty="0"/>
              <a:t>kolegiów ds. </a:t>
            </a:r>
            <a:r>
              <a:rPr lang="pl-PL" sz="1000" b="1" dirty="0" smtClean="0"/>
              <a:t>przymusowej restrukturyzacji.</a:t>
            </a:r>
          </a:p>
          <a:p>
            <a:pPr algn="just" fontAlgn="base">
              <a:spcBef>
                <a:spcPct val="0"/>
              </a:spcBef>
              <a:spcAft>
                <a:spcPct val="0"/>
              </a:spcAft>
            </a:pPr>
            <a:r>
              <a:rPr lang="pl-PL" sz="1000" b="1" dirty="0" smtClean="0"/>
              <a:t>2016/778 </a:t>
            </a:r>
            <a:r>
              <a:rPr lang="pl-PL" sz="1000" b="1" dirty="0"/>
              <a:t>z </a:t>
            </a:r>
            <a:r>
              <a:rPr lang="pl-PL" sz="1000" b="1" dirty="0" smtClean="0"/>
              <a:t>dn. 2.02.2016 </a:t>
            </a:r>
            <a:r>
              <a:rPr lang="pl-PL" sz="1000" b="1" dirty="0"/>
              <a:t>r. </a:t>
            </a:r>
            <a:r>
              <a:rPr lang="pl-PL" sz="1000" b="1" dirty="0" smtClean="0"/>
              <a:t>określające warunki odroczenia zapłaty składek nadzwyczajnych, kryteria funkcji </a:t>
            </a:r>
            <a:r>
              <a:rPr lang="pl-PL" sz="1000" b="1" dirty="0"/>
              <a:t>krytycznych oraz </a:t>
            </a:r>
            <a:r>
              <a:rPr lang="pl-PL" sz="1000" b="1" dirty="0" smtClean="0"/>
              <a:t>głównych linii </a:t>
            </a:r>
            <a:r>
              <a:rPr lang="pl-PL" sz="1000" b="1" dirty="0"/>
              <a:t>biznesowych</a:t>
            </a:r>
            <a:r>
              <a:rPr lang="pl-PL" sz="1000" b="1" dirty="0" smtClean="0"/>
              <a:t>.</a:t>
            </a:r>
          </a:p>
          <a:p>
            <a:r>
              <a:rPr lang="pl-PL" sz="1000" b="1" dirty="0" smtClean="0"/>
              <a:t>2016/1450</a:t>
            </a:r>
            <a:r>
              <a:rPr lang="pl-PL" sz="1000" dirty="0"/>
              <a:t> </a:t>
            </a:r>
            <a:r>
              <a:rPr lang="pl-PL" sz="1000" b="1" dirty="0" smtClean="0"/>
              <a:t>z dn. 23.05.2016 r.</a:t>
            </a:r>
            <a:r>
              <a:rPr lang="pl-PL" sz="1000" dirty="0"/>
              <a:t> </a:t>
            </a:r>
            <a:r>
              <a:rPr lang="pl-PL" sz="1000" dirty="0" smtClean="0"/>
              <a:t>- </a:t>
            </a:r>
            <a:r>
              <a:rPr lang="pl-PL" sz="1000" b="1" dirty="0" smtClean="0"/>
              <a:t>standard określający </a:t>
            </a:r>
            <a:r>
              <a:rPr lang="pl-PL" sz="1000" b="1" dirty="0"/>
              <a:t>kryteria </a:t>
            </a:r>
            <a:r>
              <a:rPr lang="pl-PL" sz="1000" b="1" dirty="0" smtClean="0"/>
              <a:t>ustalania </a:t>
            </a:r>
            <a:r>
              <a:rPr lang="pl-PL" sz="1000" b="1" dirty="0"/>
              <a:t>wysokości minimalnego wymogu w zakresie funduszy własnych i </a:t>
            </a:r>
            <a:r>
              <a:rPr lang="pl-PL" sz="1000" b="1" dirty="0" smtClean="0"/>
              <a:t>zobowiązań podlegających umorzeniu lub konwersji</a:t>
            </a:r>
            <a:endParaRPr lang="pl-PL" sz="1400" b="1" dirty="0" smtClean="0">
              <a:solidFill>
                <a:srgbClr val="000000"/>
              </a:solidFill>
              <a:cs typeface="Arial" panose="020B0604020202020204" pitchFamily="34" charset="0"/>
            </a:endParaRPr>
          </a:p>
          <a:p>
            <a:pPr algn="just" fontAlgn="base">
              <a:spcBef>
                <a:spcPct val="0"/>
              </a:spcBef>
              <a:spcAft>
                <a:spcPct val="0"/>
              </a:spcAft>
            </a:pPr>
            <a:endParaRPr lang="en-US" sz="1400" b="1" dirty="0">
              <a:solidFill>
                <a:srgbClr val="000000"/>
              </a:solidFill>
              <a:cs typeface="Arial" panose="020B0604020202020204" pitchFamily="34" charset="0"/>
            </a:endParaRPr>
          </a:p>
        </p:txBody>
      </p:sp>
      <p:sp>
        <p:nvSpPr>
          <p:cNvPr id="76" name="Prostokąt 75"/>
          <p:cNvSpPr/>
          <p:nvPr/>
        </p:nvSpPr>
        <p:spPr>
          <a:xfrm>
            <a:off x="260521" y="2213655"/>
            <a:ext cx="3042700" cy="946326"/>
          </a:xfrm>
          <a:prstGeom prst="rect">
            <a:avLst/>
          </a:prstGeom>
          <a:solidFill>
            <a:srgbClr val="003366"/>
          </a:solidFill>
          <a:ln w="444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pl-PL" sz="1400" b="1" dirty="0" smtClean="0">
                <a:solidFill>
                  <a:srgbClr val="FFFFFF"/>
                </a:solidFill>
              </a:rPr>
              <a:t>Dyrektywa </a:t>
            </a:r>
            <a:r>
              <a:rPr lang="pl-PL" sz="1400" b="1" dirty="0">
                <a:solidFill>
                  <a:srgbClr val="FFFFFF"/>
                </a:solidFill>
              </a:rPr>
              <a:t>o restrukturyzacji i uporządkowanej likwidacji </a:t>
            </a:r>
            <a:r>
              <a:rPr lang="pl-PL" sz="1400" dirty="0">
                <a:solidFill>
                  <a:srgbClr val="FFFFFF"/>
                </a:solidFill>
              </a:rPr>
              <a:t>(</a:t>
            </a:r>
            <a:r>
              <a:rPr lang="pl-PL" sz="1400" dirty="0" smtClean="0">
                <a:solidFill>
                  <a:srgbClr val="FFFFFF"/>
                </a:solidFill>
              </a:rPr>
              <a:t>BRRD – 2014/59)</a:t>
            </a:r>
            <a:endParaRPr lang="pl-PL" sz="1400" dirty="0">
              <a:solidFill>
                <a:srgbClr val="FFFFFF"/>
              </a:solidFill>
            </a:endParaRPr>
          </a:p>
        </p:txBody>
      </p:sp>
      <p:sp>
        <p:nvSpPr>
          <p:cNvPr id="87" name="Strzałka w dół 86"/>
          <p:cNvSpPr/>
          <p:nvPr/>
        </p:nvSpPr>
        <p:spPr>
          <a:xfrm rot="5400000">
            <a:off x="6268213" y="4080894"/>
            <a:ext cx="379723"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sz="800" b="1">
              <a:solidFill>
                <a:srgbClr val="FFFFFF"/>
              </a:solidFill>
            </a:endParaRPr>
          </a:p>
        </p:txBody>
      </p:sp>
      <p:sp>
        <p:nvSpPr>
          <p:cNvPr id="21" name="Strzałka w dół 20"/>
          <p:cNvSpPr/>
          <p:nvPr/>
        </p:nvSpPr>
        <p:spPr>
          <a:xfrm>
            <a:off x="1592009" y="3213683"/>
            <a:ext cx="379723" cy="471072"/>
          </a:xfrm>
          <a:prstGeom prst="downArrow">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sz="800" b="1">
              <a:solidFill>
                <a:srgbClr val="FFFFFF"/>
              </a:solidFill>
            </a:endParaRPr>
          </a:p>
        </p:txBody>
      </p:sp>
      <p:sp>
        <p:nvSpPr>
          <p:cNvPr id="22" name="AutoShape 60"/>
          <p:cNvSpPr>
            <a:spLocks noChangeArrowheads="1"/>
          </p:cNvSpPr>
          <p:nvPr/>
        </p:nvSpPr>
        <p:spPr bwMode="auto">
          <a:xfrm>
            <a:off x="3856801" y="1110240"/>
            <a:ext cx="1829858" cy="2103443"/>
          </a:xfrm>
          <a:prstGeom prst="chevron">
            <a:avLst>
              <a:gd name="adj" fmla="val 0"/>
            </a:avLst>
          </a:prstGeom>
          <a:solidFill>
            <a:srgbClr val="00B0F0"/>
          </a:solidFill>
          <a:ln w="44450" algn="ctr">
            <a:solidFill>
              <a:srgbClr val="C0C0C0"/>
            </a:solidFill>
            <a:miter lim="800000"/>
            <a:headEnd/>
            <a:tailEnd/>
          </a:ln>
        </p:spPr>
        <p:txBody>
          <a:bodyPr wrap="square" anchor="ctr"/>
          <a:lstStyle/>
          <a:p>
            <a:pPr algn="ctr" fontAlgn="base">
              <a:spcBef>
                <a:spcPct val="0"/>
              </a:spcBef>
              <a:spcAft>
                <a:spcPct val="0"/>
              </a:spcAft>
            </a:pPr>
            <a:r>
              <a:rPr lang="pl-PL" sz="1200" b="1" dirty="0">
                <a:solidFill>
                  <a:srgbClr val="000000"/>
                </a:solidFill>
                <a:cs typeface="Arial" panose="020B0604020202020204" pitchFamily="34" charset="0"/>
              </a:rPr>
              <a:t>Ustawa z </a:t>
            </a:r>
            <a:r>
              <a:rPr lang="pl-PL" sz="1200" b="1" dirty="0" smtClean="0">
                <a:solidFill>
                  <a:srgbClr val="000000"/>
                </a:solidFill>
                <a:cs typeface="Arial" panose="020B0604020202020204" pitchFamily="34" charset="0"/>
              </a:rPr>
              <a:t>dnia 10 czerwca 2016 r. o Bankowym Funduszu Gwarancyjnym, systemie gwarantowania depozytów oraz przymusowej restrukturyzacji</a:t>
            </a:r>
            <a:endParaRPr lang="en-US" sz="1200" b="1" dirty="0">
              <a:solidFill>
                <a:srgbClr val="000000"/>
              </a:solidFill>
              <a:cs typeface="Arial" panose="020B0604020202020204" pitchFamily="34" charset="0"/>
            </a:endParaRPr>
          </a:p>
        </p:txBody>
      </p:sp>
      <p:sp>
        <p:nvSpPr>
          <p:cNvPr id="23" name="AutoShape 60"/>
          <p:cNvSpPr>
            <a:spLocks noChangeArrowheads="1"/>
          </p:cNvSpPr>
          <p:nvPr/>
        </p:nvSpPr>
        <p:spPr bwMode="auto">
          <a:xfrm>
            <a:off x="6278835" y="1039047"/>
            <a:ext cx="2614340" cy="521398"/>
          </a:xfrm>
          <a:prstGeom prst="chevron">
            <a:avLst>
              <a:gd name="adj" fmla="val 0"/>
            </a:avLst>
          </a:prstGeom>
          <a:solidFill>
            <a:srgbClr val="00B0F0"/>
          </a:solidFill>
          <a:ln w="44450" algn="ctr">
            <a:solidFill>
              <a:srgbClr val="C0C0C0"/>
            </a:solidFill>
            <a:miter lim="800000"/>
            <a:headEnd/>
            <a:tailEnd/>
          </a:ln>
        </p:spPr>
        <p:txBody>
          <a:bodyPr wrap="square" anchor="ctr"/>
          <a:lstStyle/>
          <a:p>
            <a:pPr algn="ctr" fontAlgn="base">
              <a:spcBef>
                <a:spcPct val="0"/>
              </a:spcBef>
              <a:spcAft>
                <a:spcPct val="0"/>
              </a:spcAft>
            </a:pPr>
            <a:r>
              <a:rPr lang="pl-PL" sz="1200" b="1" dirty="0" smtClean="0">
                <a:solidFill>
                  <a:srgbClr val="000000"/>
                </a:solidFill>
                <a:cs typeface="Arial" panose="020B0604020202020204" pitchFamily="34" charset="0"/>
              </a:rPr>
              <a:t>Zmiana ustawy </a:t>
            </a:r>
            <a:r>
              <a:rPr lang="pl-PL" sz="1200" b="1" dirty="0">
                <a:solidFill>
                  <a:srgbClr val="000000"/>
                </a:solidFill>
                <a:cs typeface="Arial" panose="020B0604020202020204" pitchFamily="34" charset="0"/>
              </a:rPr>
              <a:t>z dn. </a:t>
            </a:r>
            <a:r>
              <a:rPr lang="pl-PL" sz="1200" b="1" dirty="0" smtClean="0">
                <a:solidFill>
                  <a:srgbClr val="000000"/>
                </a:solidFill>
                <a:cs typeface="Arial" panose="020B0604020202020204" pitchFamily="34" charset="0"/>
              </a:rPr>
              <a:t>29.08.1997 </a:t>
            </a:r>
            <a:r>
              <a:rPr lang="pl-PL" sz="1200" b="1" dirty="0">
                <a:solidFill>
                  <a:srgbClr val="000000"/>
                </a:solidFill>
                <a:cs typeface="Arial" panose="020B0604020202020204" pitchFamily="34" charset="0"/>
              </a:rPr>
              <a:t>r. </a:t>
            </a:r>
            <a:r>
              <a:rPr lang="pl-PL" sz="1200" b="1" dirty="0" smtClean="0">
                <a:solidFill>
                  <a:srgbClr val="000000"/>
                </a:solidFill>
                <a:cs typeface="Arial" panose="020B0604020202020204" pitchFamily="34" charset="0"/>
              </a:rPr>
              <a:t>Prawo bankowe</a:t>
            </a:r>
            <a:endParaRPr lang="en-US" sz="1200" b="1" dirty="0">
              <a:solidFill>
                <a:srgbClr val="000000"/>
              </a:solidFill>
              <a:cs typeface="Arial" panose="020B0604020202020204" pitchFamily="34" charset="0"/>
            </a:endParaRPr>
          </a:p>
        </p:txBody>
      </p:sp>
      <p:sp>
        <p:nvSpPr>
          <p:cNvPr id="26" name="Prostokąt 25"/>
          <p:cNvSpPr/>
          <p:nvPr/>
        </p:nvSpPr>
        <p:spPr>
          <a:xfrm>
            <a:off x="250825" y="1087281"/>
            <a:ext cx="3042700" cy="946326"/>
          </a:xfrm>
          <a:prstGeom prst="rect">
            <a:avLst/>
          </a:prstGeom>
          <a:solidFill>
            <a:srgbClr val="003366"/>
          </a:solidFill>
          <a:ln w="444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pl-PL" sz="1400" b="1" dirty="0" smtClean="0">
                <a:solidFill>
                  <a:srgbClr val="FFFFFF"/>
                </a:solidFill>
              </a:rPr>
              <a:t>Dyrektywa </a:t>
            </a:r>
            <a:r>
              <a:rPr lang="pl-PL" sz="1400" b="1" dirty="0">
                <a:solidFill>
                  <a:srgbClr val="FFFFFF"/>
                </a:solidFill>
              </a:rPr>
              <a:t>o gwarantowaniu  depozytów</a:t>
            </a:r>
          </a:p>
          <a:p>
            <a:pPr algn="ctr" fontAlgn="base">
              <a:spcBef>
                <a:spcPct val="0"/>
              </a:spcBef>
              <a:spcAft>
                <a:spcPct val="0"/>
              </a:spcAft>
            </a:pPr>
            <a:r>
              <a:rPr lang="pl-PL" sz="1400" dirty="0">
                <a:solidFill>
                  <a:srgbClr val="FFFFFF"/>
                </a:solidFill>
              </a:rPr>
              <a:t>(</a:t>
            </a:r>
            <a:r>
              <a:rPr lang="pl-PL" sz="1400" dirty="0" smtClean="0">
                <a:solidFill>
                  <a:srgbClr val="FFFFFF"/>
                </a:solidFill>
              </a:rPr>
              <a:t>DGSD – 2014/49)</a:t>
            </a:r>
            <a:endParaRPr lang="pl-PL" sz="1400" dirty="0">
              <a:solidFill>
                <a:srgbClr val="FFFFFF"/>
              </a:solidFill>
            </a:endParaRPr>
          </a:p>
        </p:txBody>
      </p:sp>
      <p:sp>
        <p:nvSpPr>
          <p:cNvPr id="85" name="Strzałka w dół 84"/>
          <p:cNvSpPr/>
          <p:nvPr/>
        </p:nvSpPr>
        <p:spPr>
          <a:xfrm rot="16200000">
            <a:off x="3364647" y="1360447"/>
            <a:ext cx="379723" cy="3999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sz="800" b="1">
              <a:solidFill>
                <a:srgbClr val="FFFFFF"/>
              </a:solidFill>
            </a:endParaRPr>
          </a:p>
        </p:txBody>
      </p:sp>
      <p:sp>
        <p:nvSpPr>
          <p:cNvPr id="81" name="Strzałka w dół 80"/>
          <p:cNvSpPr/>
          <p:nvPr/>
        </p:nvSpPr>
        <p:spPr>
          <a:xfrm rot="16200000">
            <a:off x="3391004" y="2460486"/>
            <a:ext cx="379723" cy="4526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sz="800" b="1">
              <a:solidFill>
                <a:srgbClr val="FFFFFF"/>
              </a:solidFill>
            </a:endParaRPr>
          </a:p>
        </p:txBody>
      </p:sp>
      <p:sp>
        <p:nvSpPr>
          <p:cNvPr id="29" name="Strzałka w dół 28"/>
          <p:cNvSpPr/>
          <p:nvPr/>
        </p:nvSpPr>
        <p:spPr>
          <a:xfrm rot="16200000">
            <a:off x="5789853" y="1073770"/>
            <a:ext cx="379723" cy="4526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sz="800" b="1">
              <a:solidFill>
                <a:srgbClr val="FFFFFF"/>
              </a:solidFill>
            </a:endParaRPr>
          </a:p>
        </p:txBody>
      </p:sp>
      <p:sp>
        <p:nvSpPr>
          <p:cNvPr id="30" name="Strzałka w dół 29"/>
          <p:cNvSpPr/>
          <p:nvPr/>
        </p:nvSpPr>
        <p:spPr>
          <a:xfrm rot="16200000">
            <a:off x="5789852" y="1713813"/>
            <a:ext cx="379723" cy="4526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sz="800" b="1">
              <a:solidFill>
                <a:srgbClr val="FFFFFF"/>
              </a:solidFill>
            </a:endParaRPr>
          </a:p>
        </p:txBody>
      </p:sp>
      <p:sp>
        <p:nvSpPr>
          <p:cNvPr id="31" name="Strzałka w dół 30"/>
          <p:cNvSpPr/>
          <p:nvPr/>
        </p:nvSpPr>
        <p:spPr>
          <a:xfrm rot="16200000">
            <a:off x="5789853" y="2301134"/>
            <a:ext cx="379723" cy="4526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sz="800" b="1">
              <a:solidFill>
                <a:srgbClr val="FFFFFF"/>
              </a:solidFill>
            </a:endParaRPr>
          </a:p>
        </p:txBody>
      </p:sp>
      <p:sp>
        <p:nvSpPr>
          <p:cNvPr id="32" name="Strzałka w dół 31"/>
          <p:cNvSpPr/>
          <p:nvPr/>
        </p:nvSpPr>
        <p:spPr>
          <a:xfrm rot="16200000">
            <a:off x="5789853" y="2901775"/>
            <a:ext cx="379723" cy="4526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sz="800" b="1">
              <a:solidFill>
                <a:srgbClr val="FFFFFF"/>
              </a:solidFill>
            </a:endParaRPr>
          </a:p>
        </p:txBody>
      </p:sp>
      <p:sp>
        <p:nvSpPr>
          <p:cNvPr id="33" name="AutoShape 60"/>
          <p:cNvSpPr>
            <a:spLocks noChangeArrowheads="1"/>
          </p:cNvSpPr>
          <p:nvPr/>
        </p:nvSpPr>
        <p:spPr bwMode="auto">
          <a:xfrm>
            <a:off x="6277587" y="1640563"/>
            <a:ext cx="2615588" cy="573092"/>
          </a:xfrm>
          <a:prstGeom prst="chevron">
            <a:avLst>
              <a:gd name="adj" fmla="val 0"/>
            </a:avLst>
          </a:prstGeom>
          <a:solidFill>
            <a:srgbClr val="00B0F0"/>
          </a:solidFill>
          <a:ln w="44450" algn="ctr">
            <a:solidFill>
              <a:srgbClr val="C0C0C0"/>
            </a:solidFill>
            <a:miter lim="800000"/>
            <a:headEnd/>
            <a:tailEnd/>
          </a:ln>
        </p:spPr>
        <p:txBody>
          <a:bodyPr wrap="square" anchor="ctr"/>
          <a:lstStyle/>
          <a:p>
            <a:pPr algn="ctr" fontAlgn="base">
              <a:spcBef>
                <a:spcPct val="0"/>
              </a:spcBef>
              <a:spcAft>
                <a:spcPct val="0"/>
              </a:spcAft>
            </a:pPr>
            <a:r>
              <a:rPr lang="pl-PL" sz="1200" b="1" dirty="0" smtClean="0">
                <a:solidFill>
                  <a:srgbClr val="000000"/>
                </a:solidFill>
                <a:cs typeface="Arial" panose="020B0604020202020204" pitchFamily="34" charset="0"/>
              </a:rPr>
              <a:t>Zmiana ustawy </a:t>
            </a:r>
            <a:r>
              <a:rPr lang="pl-PL" sz="1200" b="1" dirty="0">
                <a:solidFill>
                  <a:srgbClr val="000000"/>
                </a:solidFill>
                <a:cs typeface="Arial" panose="020B0604020202020204" pitchFamily="34" charset="0"/>
              </a:rPr>
              <a:t>z dn. </a:t>
            </a:r>
            <a:r>
              <a:rPr lang="pl-PL" sz="1200" b="1" dirty="0" smtClean="0">
                <a:solidFill>
                  <a:srgbClr val="000000"/>
                </a:solidFill>
                <a:cs typeface="Arial" panose="020B0604020202020204" pitchFamily="34" charset="0"/>
              </a:rPr>
              <a:t>5.11.2009 </a:t>
            </a:r>
            <a:r>
              <a:rPr lang="pl-PL" sz="1200" b="1" dirty="0">
                <a:solidFill>
                  <a:srgbClr val="000000"/>
                </a:solidFill>
                <a:cs typeface="Arial" panose="020B0604020202020204" pitchFamily="34" charset="0"/>
              </a:rPr>
              <a:t>r. </a:t>
            </a:r>
            <a:r>
              <a:rPr lang="pl-PL" sz="1200" b="1" dirty="0" smtClean="0">
                <a:solidFill>
                  <a:srgbClr val="000000"/>
                </a:solidFill>
                <a:cs typeface="Arial" panose="020B0604020202020204" pitchFamily="34" charset="0"/>
              </a:rPr>
              <a:t>o </a:t>
            </a:r>
            <a:r>
              <a:rPr lang="pl-PL" sz="1200" b="1" dirty="0" smtClean="0">
                <a:solidFill>
                  <a:srgbClr val="000000"/>
                </a:solidFill>
                <a:cs typeface="Arial" panose="020B0604020202020204" pitchFamily="34" charset="0"/>
              </a:rPr>
              <a:t>spółdzielczych kasach oszczędnościowo-kredytowych</a:t>
            </a:r>
            <a:endParaRPr lang="en-US" sz="1200" b="1" dirty="0">
              <a:solidFill>
                <a:srgbClr val="000000"/>
              </a:solidFill>
              <a:cs typeface="Arial" panose="020B0604020202020204" pitchFamily="34" charset="0"/>
            </a:endParaRPr>
          </a:p>
        </p:txBody>
      </p:sp>
      <p:sp>
        <p:nvSpPr>
          <p:cNvPr id="34" name="AutoShape 60"/>
          <p:cNvSpPr>
            <a:spLocks noChangeArrowheads="1"/>
          </p:cNvSpPr>
          <p:nvPr/>
        </p:nvSpPr>
        <p:spPr bwMode="auto">
          <a:xfrm>
            <a:off x="6288013" y="2266767"/>
            <a:ext cx="2605162" cy="609912"/>
          </a:xfrm>
          <a:prstGeom prst="chevron">
            <a:avLst>
              <a:gd name="adj" fmla="val 0"/>
            </a:avLst>
          </a:prstGeom>
          <a:solidFill>
            <a:srgbClr val="00B0F0"/>
          </a:solidFill>
          <a:ln w="44450" algn="ctr">
            <a:solidFill>
              <a:srgbClr val="C0C0C0"/>
            </a:solidFill>
            <a:miter lim="800000"/>
            <a:headEnd/>
            <a:tailEnd/>
          </a:ln>
        </p:spPr>
        <p:txBody>
          <a:bodyPr wrap="square" anchor="ctr"/>
          <a:lstStyle/>
          <a:p>
            <a:pPr algn="ctr" fontAlgn="base">
              <a:spcBef>
                <a:spcPct val="0"/>
              </a:spcBef>
              <a:spcAft>
                <a:spcPct val="0"/>
              </a:spcAft>
            </a:pPr>
            <a:r>
              <a:rPr lang="pl-PL" sz="1200" b="1" dirty="0" smtClean="0">
                <a:solidFill>
                  <a:srgbClr val="000000"/>
                </a:solidFill>
                <a:cs typeface="Arial" panose="020B0604020202020204" pitchFamily="34" charset="0"/>
              </a:rPr>
              <a:t>Zmiana ustawy </a:t>
            </a:r>
            <a:r>
              <a:rPr lang="pl-PL" sz="1200" b="1" dirty="0">
                <a:solidFill>
                  <a:srgbClr val="000000"/>
                </a:solidFill>
                <a:cs typeface="Arial" panose="020B0604020202020204" pitchFamily="34" charset="0"/>
              </a:rPr>
              <a:t>z dn. </a:t>
            </a:r>
            <a:r>
              <a:rPr lang="pl-PL" sz="1200" b="1" dirty="0" smtClean="0">
                <a:solidFill>
                  <a:srgbClr val="000000"/>
                </a:solidFill>
                <a:cs typeface="Arial" panose="020B0604020202020204" pitchFamily="34" charset="0"/>
              </a:rPr>
              <a:t>12.02.2010 </a:t>
            </a:r>
            <a:r>
              <a:rPr lang="pl-PL" sz="1200" b="1" dirty="0">
                <a:solidFill>
                  <a:srgbClr val="000000"/>
                </a:solidFill>
                <a:cs typeface="Arial" panose="020B0604020202020204" pitchFamily="34" charset="0"/>
              </a:rPr>
              <a:t>r. </a:t>
            </a:r>
            <a:r>
              <a:rPr lang="pl-PL" sz="1200" b="1" dirty="0" smtClean="0">
                <a:solidFill>
                  <a:srgbClr val="000000"/>
                </a:solidFill>
                <a:cs typeface="Arial" panose="020B0604020202020204" pitchFamily="34" charset="0"/>
              </a:rPr>
              <a:t> o rekapitalizacji niektórych instytucji finansowych</a:t>
            </a:r>
            <a:endParaRPr lang="en-US" sz="1200" b="1" dirty="0">
              <a:solidFill>
                <a:srgbClr val="000000"/>
              </a:solidFill>
              <a:cs typeface="Arial" panose="020B0604020202020204" pitchFamily="34" charset="0"/>
            </a:endParaRPr>
          </a:p>
        </p:txBody>
      </p:sp>
      <p:sp>
        <p:nvSpPr>
          <p:cNvPr id="35" name="AutoShape 60"/>
          <p:cNvSpPr>
            <a:spLocks noChangeArrowheads="1"/>
          </p:cNvSpPr>
          <p:nvPr/>
        </p:nvSpPr>
        <p:spPr bwMode="auto">
          <a:xfrm>
            <a:off x="6288013" y="2967682"/>
            <a:ext cx="2605162" cy="384598"/>
          </a:xfrm>
          <a:prstGeom prst="chevron">
            <a:avLst>
              <a:gd name="adj" fmla="val 0"/>
            </a:avLst>
          </a:prstGeom>
          <a:solidFill>
            <a:srgbClr val="00B0F0"/>
          </a:solidFill>
          <a:ln w="44450" algn="ctr">
            <a:solidFill>
              <a:srgbClr val="C0C0C0"/>
            </a:solidFill>
            <a:miter lim="800000"/>
            <a:headEnd/>
            <a:tailEnd/>
          </a:ln>
        </p:spPr>
        <p:txBody>
          <a:bodyPr wrap="square" anchor="ctr"/>
          <a:lstStyle/>
          <a:p>
            <a:pPr algn="ctr" fontAlgn="base">
              <a:spcBef>
                <a:spcPct val="0"/>
              </a:spcBef>
              <a:spcAft>
                <a:spcPct val="0"/>
              </a:spcAft>
            </a:pPr>
            <a:r>
              <a:rPr lang="pl-PL" sz="1200" b="1" dirty="0" smtClean="0">
                <a:solidFill>
                  <a:srgbClr val="000000"/>
                </a:solidFill>
                <a:cs typeface="Arial" panose="020B0604020202020204" pitchFamily="34" charset="0"/>
              </a:rPr>
              <a:t>Zmiany szeregu innych ustaw</a:t>
            </a:r>
            <a:endParaRPr lang="en-US" sz="1200" b="1" dirty="0">
              <a:solidFill>
                <a:srgbClr val="000000"/>
              </a:solidFill>
              <a:cs typeface="Arial" panose="020B0604020202020204" pitchFamily="34" charset="0"/>
            </a:endParaRPr>
          </a:p>
        </p:txBody>
      </p:sp>
      <p:sp>
        <p:nvSpPr>
          <p:cNvPr id="36" name="Strzałka w dół 35"/>
          <p:cNvSpPr/>
          <p:nvPr/>
        </p:nvSpPr>
        <p:spPr>
          <a:xfrm>
            <a:off x="4581868" y="3317968"/>
            <a:ext cx="379723" cy="471072"/>
          </a:xfrm>
          <a:prstGeom prst="downArrow">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sz="800" b="1">
              <a:solidFill>
                <a:srgbClr val="FFFFFF"/>
              </a:solidFill>
            </a:endParaRPr>
          </a:p>
        </p:txBody>
      </p:sp>
      <p:sp>
        <p:nvSpPr>
          <p:cNvPr id="37" name="AutoShape 60"/>
          <p:cNvSpPr>
            <a:spLocks noChangeArrowheads="1"/>
          </p:cNvSpPr>
          <p:nvPr/>
        </p:nvSpPr>
        <p:spPr bwMode="auto">
          <a:xfrm>
            <a:off x="4716016" y="3869060"/>
            <a:ext cx="4141240" cy="2296244"/>
          </a:xfrm>
          <a:prstGeom prst="chevron">
            <a:avLst>
              <a:gd name="adj" fmla="val 0"/>
            </a:avLst>
          </a:prstGeom>
          <a:solidFill>
            <a:srgbClr val="DAC1B4"/>
          </a:solidFill>
          <a:ln w="44450" algn="ctr">
            <a:solidFill>
              <a:srgbClr val="C0C0C0"/>
            </a:solidFill>
            <a:miter lim="800000"/>
            <a:headEnd/>
            <a:tailEnd/>
          </a:ln>
        </p:spPr>
        <p:txBody>
          <a:bodyPr wrap="square" anchor="ctr"/>
          <a:lstStyle/>
          <a:p>
            <a:pPr algn="ctr" fontAlgn="base">
              <a:spcBef>
                <a:spcPct val="0"/>
              </a:spcBef>
              <a:spcAft>
                <a:spcPct val="0"/>
              </a:spcAft>
            </a:pPr>
            <a:r>
              <a:rPr lang="pl-PL" sz="1400" b="1" dirty="0" smtClean="0">
                <a:solidFill>
                  <a:srgbClr val="000000"/>
                </a:solidFill>
                <a:cs typeface="Arial" panose="020B0604020202020204" pitchFamily="34" charset="0"/>
              </a:rPr>
              <a:t>Akty wykonawcze, m.in. :</a:t>
            </a:r>
          </a:p>
          <a:p>
            <a:pPr algn="ctr" fontAlgn="base">
              <a:spcBef>
                <a:spcPct val="0"/>
              </a:spcBef>
              <a:spcAft>
                <a:spcPct val="0"/>
              </a:spcAft>
            </a:pPr>
            <a:endParaRPr lang="pl-PL" sz="1400" b="1" dirty="0" smtClean="0">
              <a:solidFill>
                <a:srgbClr val="000000"/>
              </a:solidFill>
              <a:cs typeface="Arial" panose="020B0604020202020204" pitchFamily="34" charset="0"/>
            </a:endParaRPr>
          </a:p>
          <a:p>
            <a:pPr marL="171450" indent="-171450" algn="just" fontAlgn="base">
              <a:spcBef>
                <a:spcPct val="0"/>
              </a:spcBef>
              <a:spcAft>
                <a:spcPct val="0"/>
              </a:spcAft>
              <a:buFontTx/>
              <a:buChar char="-"/>
            </a:pPr>
            <a:endParaRPr lang="pl-PL" sz="1000" b="1" dirty="0" smtClean="0">
              <a:solidFill>
                <a:srgbClr val="000000"/>
              </a:solidFill>
              <a:cs typeface="Arial" panose="020B0604020202020204" pitchFamily="34" charset="0"/>
            </a:endParaRPr>
          </a:p>
          <a:p>
            <a:pPr marL="171450" indent="-171450" algn="just" fontAlgn="base">
              <a:spcBef>
                <a:spcPct val="0"/>
              </a:spcBef>
              <a:spcAft>
                <a:spcPct val="0"/>
              </a:spcAft>
              <a:buFontTx/>
              <a:buChar char="-"/>
            </a:pPr>
            <a:r>
              <a:rPr lang="pl-PL" sz="1000" b="1" dirty="0" smtClean="0">
                <a:solidFill>
                  <a:srgbClr val="000000"/>
                </a:solidFill>
                <a:cs typeface="Arial" panose="020B0604020202020204" pitchFamily="34" charset="0"/>
              </a:rPr>
              <a:t>przekazywanie </a:t>
            </a:r>
            <a:r>
              <a:rPr lang="pl-PL" sz="1000" b="1" dirty="0" smtClean="0">
                <a:solidFill>
                  <a:srgbClr val="000000"/>
                </a:solidFill>
                <a:cs typeface="Arial" panose="020B0604020202020204" pitchFamily="34" charset="0"/>
              </a:rPr>
              <a:t>danych na potrzeby przygotowania planów przymusowej restrukturyzacji,</a:t>
            </a:r>
          </a:p>
          <a:p>
            <a:pPr marL="171450" indent="-171450" algn="just" fontAlgn="base">
              <a:spcBef>
                <a:spcPct val="0"/>
              </a:spcBef>
              <a:spcAft>
                <a:spcPct val="0"/>
              </a:spcAft>
              <a:buFontTx/>
              <a:buChar char="-"/>
            </a:pPr>
            <a:r>
              <a:rPr lang="pl-PL" sz="1000" b="1" dirty="0" smtClean="0">
                <a:solidFill>
                  <a:srgbClr val="000000"/>
                </a:solidFill>
                <a:cs typeface="Arial" panose="020B0604020202020204" pitchFamily="34" charset="0"/>
              </a:rPr>
              <a:t>przekazywanie danych na potrzeby oszacowania wartości aktywów i pasywów,</a:t>
            </a:r>
          </a:p>
          <a:p>
            <a:pPr marL="171450" indent="-171450" algn="just" fontAlgn="base">
              <a:spcBef>
                <a:spcPct val="0"/>
              </a:spcBef>
              <a:spcAft>
                <a:spcPct val="0"/>
              </a:spcAft>
              <a:buFontTx/>
              <a:buChar char="-"/>
            </a:pPr>
            <a:r>
              <a:rPr lang="pl-PL" sz="1000" b="1" dirty="0" smtClean="0">
                <a:solidFill>
                  <a:srgbClr val="000000"/>
                </a:solidFill>
                <a:cs typeface="Arial" panose="020B0604020202020204" pitchFamily="34" charset="0"/>
              </a:rPr>
              <a:t>sposób określania profilu ryzyka i składek na fundusz gwarancyjny i przymusowej restrukturyzacji,</a:t>
            </a:r>
          </a:p>
          <a:p>
            <a:pPr marL="171450" indent="-171450" algn="just" fontAlgn="base">
              <a:spcBef>
                <a:spcPct val="0"/>
              </a:spcBef>
              <a:spcAft>
                <a:spcPct val="0"/>
              </a:spcAft>
              <a:buFontTx/>
              <a:buChar char="-"/>
            </a:pPr>
            <a:r>
              <a:rPr lang="pl-PL" sz="1000" b="1" dirty="0" smtClean="0">
                <a:solidFill>
                  <a:srgbClr val="000000"/>
                </a:solidFill>
                <a:cs typeface="Arial" panose="020B0604020202020204" pitchFamily="34" charset="0"/>
              </a:rPr>
              <a:t>zasady prowadzenia rejestru instrumentów finansowych</a:t>
            </a:r>
          </a:p>
          <a:p>
            <a:pPr algn="ctr" fontAlgn="base">
              <a:spcBef>
                <a:spcPct val="0"/>
              </a:spcBef>
              <a:spcAft>
                <a:spcPct val="0"/>
              </a:spcAft>
            </a:pPr>
            <a:endParaRPr lang="en-US" sz="1400" b="1" dirty="0">
              <a:solidFill>
                <a:srgbClr val="000000"/>
              </a:solidFill>
              <a:cs typeface="Arial" panose="020B0604020202020204" pitchFamily="34" charset="0"/>
            </a:endParaRPr>
          </a:p>
        </p:txBody>
      </p:sp>
      <p:sp>
        <p:nvSpPr>
          <p:cNvPr id="38" name="Strzałka w dół 37"/>
          <p:cNvSpPr/>
          <p:nvPr/>
        </p:nvSpPr>
        <p:spPr>
          <a:xfrm>
            <a:off x="7339865" y="3433714"/>
            <a:ext cx="379723" cy="369488"/>
          </a:xfrm>
          <a:prstGeom prst="downArrow">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sz="800" b="1">
              <a:solidFill>
                <a:srgbClr val="FFFFFF"/>
              </a:solidFill>
            </a:endParaRPr>
          </a:p>
        </p:txBody>
      </p:sp>
      <p:cxnSp>
        <p:nvCxnSpPr>
          <p:cNvPr id="6" name="Łącznik prostoliniowy 5"/>
          <p:cNvCxnSpPr/>
          <p:nvPr/>
        </p:nvCxnSpPr>
        <p:spPr>
          <a:xfrm>
            <a:off x="245859" y="3506901"/>
            <a:ext cx="3308649"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Łącznik prostoliniowy 39"/>
          <p:cNvCxnSpPr/>
          <p:nvPr/>
        </p:nvCxnSpPr>
        <p:spPr>
          <a:xfrm>
            <a:off x="3552058" y="886647"/>
            <a:ext cx="0" cy="262025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AutoShape 60"/>
          <p:cNvSpPr>
            <a:spLocks noChangeArrowheads="1"/>
          </p:cNvSpPr>
          <p:nvPr/>
        </p:nvSpPr>
        <p:spPr bwMode="auto">
          <a:xfrm>
            <a:off x="245858" y="6381328"/>
            <a:ext cx="4182125" cy="343644"/>
          </a:xfrm>
          <a:prstGeom prst="chevron">
            <a:avLst>
              <a:gd name="adj" fmla="val 0"/>
            </a:avLst>
          </a:prstGeom>
          <a:solidFill>
            <a:srgbClr val="DAC1B4"/>
          </a:solidFill>
          <a:ln w="44450" algn="ctr">
            <a:solidFill>
              <a:srgbClr val="C0C0C0"/>
            </a:solidFill>
            <a:miter lim="800000"/>
            <a:headEnd/>
            <a:tailEnd/>
          </a:ln>
        </p:spPr>
        <p:txBody>
          <a:bodyPr wrap="square" anchor="ctr"/>
          <a:lstStyle/>
          <a:p>
            <a:pPr algn="ctr" fontAlgn="base">
              <a:spcBef>
                <a:spcPct val="0"/>
              </a:spcBef>
              <a:spcAft>
                <a:spcPct val="0"/>
              </a:spcAft>
            </a:pPr>
            <a:endParaRPr lang="pl-PL" sz="1400" b="1" dirty="0">
              <a:solidFill>
                <a:srgbClr val="000000"/>
              </a:solidFill>
              <a:cs typeface="Arial" panose="020B0604020202020204" pitchFamily="34" charset="0"/>
            </a:endParaRPr>
          </a:p>
          <a:p>
            <a:pPr algn="ctr" fontAlgn="base">
              <a:spcBef>
                <a:spcPct val="0"/>
              </a:spcBef>
              <a:spcAft>
                <a:spcPct val="0"/>
              </a:spcAft>
            </a:pPr>
            <a:r>
              <a:rPr lang="pl-PL" sz="1400" b="1" dirty="0" smtClean="0">
                <a:solidFill>
                  <a:srgbClr val="000000"/>
                </a:solidFill>
                <a:cs typeface="Arial" panose="020B0604020202020204" pitchFamily="34" charset="0"/>
              </a:rPr>
              <a:t>Wytyczne EUNB</a:t>
            </a:r>
          </a:p>
          <a:p>
            <a:pPr marL="171450" indent="-171450" algn="just" fontAlgn="base">
              <a:spcBef>
                <a:spcPct val="0"/>
              </a:spcBef>
              <a:spcAft>
                <a:spcPct val="0"/>
              </a:spcAft>
              <a:buFontTx/>
              <a:buChar char="-"/>
            </a:pPr>
            <a:endParaRPr lang="pl-PL" sz="1000" b="1" dirty="0" smtClean="0">
              <a:solidFill>
                <a:srgbClr val="000000"/>
              </a:solidFill>
              <a:cs typeface="Arial" panose="020B0604020202020204" pitchFamily="34" charset="0"/>
            </a:endParaRPr>
          </a:p>
        </p:txBody>
      </p:sp>
    </p:spTree>
    <p:extLst>
      <p:ext uri="{BB962C8B-B14F-4D97-AF65-F5344CB8AC3E}">
        <p14:creationId xmlns:p14="http://schemas.microsoft.com/office/powerpoint/2010/main" val="17714268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55"/>
          <p:cNvSpPr>
            <a:spLocks noChangeArrowheads="1"/>
          </p:cNvSpPr>
          <p:nvPr/>
        </p:nvSpPr>
        <p:spPr bwMode="auto">
          <a:xfrm>
            <a:off x="250825" y="981075"/>
            <a:ext cx="8642350" cy="358775"/>
          </a:xfrm>
          <a:prstGeom prst="rect">
            <a:avLst/>
          </a:prstGeom>
          <a:solidFill>
            <a:srgbClr val="003366"/>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41" name="Prostokąt zaokrąglony 40"/>
          <p:cNvSpPr/>
          <p:nvPr/>
        </p:nvSpPr>
        <p:spPr>
          <a:xfrm>
            <a:off x="250825" y="1341438"/>
            <a:ext cx="8642350" cy="4895850"/>
          </a:xfrm>
          <a:prstGeom prst="roundRect">
            <a:avLst>
              <a:gd name="adj" fmla="val 0"/>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200" dirty="0">
              <a:solidFill>
                <a:prstClr val="white"/>
              </a:solidFill>
            </a:endParaRPr>
          </a:p>
        </p:txBody>
      </p:sp>
      <p:sp>
        <p:nvSpPr>
          <p:cNvPr id="189446" name="Rectangle 61"/>
          <p:cNvSpPr>
            <a:spLocks noChangeArrowheads="1"/>
          </p:cNvSpPr>
          <p:nvPr/>
        </p:nvSpPr>
        <p:spPr bwMode="auto">
          <a:xfrm>
            <a:off x="323850" y="1412875"/>
            <a:ext cx="8496622" cy="4752975"/>
          </a:xfrm>
          <a:prstGeom prst="rect">
            <a:avLst/>
          </a:prstGeom>
          <a:solidFill>
            <a:srgbClr val="92BA9F"/>
          </a:solidFill>
          <a:ln w="9525" algn="ctr">
            <a:solidFill>
              <a:srgbClr val="969696"/>
            </a:solidFill>
            <a:miter lim="800000"/>
            <a:headEnd/>
            <a:tailEnd/>
          </a:ln>
          <a:effectLs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189448" name="Rectangle 63"/>
          <p:cNvSpPr>
            <a:spLocks noChangeArrowheads="1"/>
          </p:cNvSpPr>
          <p:nvPr/>
        </p:nvSpPr>
        <p:spPr bwMode="auto">
          <a:xfrm>
            <a:off x="395288" y="1484784"/>
            <a:ext cx="8353176" cy="4536503"/>
          </a:xfrm>
          <a:prstGeom prst="rect">
            <a:avLst/>
          </a:prstGeom>
          <a:solidFill>
            <a:schemeClr val="bg1"/>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fontAlgn="base" hangingPunct="1">
              <a:spcBef>
                <a:spcPct val="0"/>
              </a:spcBef>
              <a:spcAft>
                <a:spcPct val="0"/>
              </a:spcAft>
            </a:pPr>
            <a:endParaRPr lang="en-US" altLang="pl-PL" sz="800" dirty="0">
              <a:solidFill>
                <a:srgbClr val="000000"/>
              </a:solidFill>
              <a:ea typeface="ＭＳ Ｐゴシック" pitchFamily="34" charset="-128"/>
            </a:endParaRPr>
          </a:p>
        </p:txBody>
      </p:sp>
      <p:sp>
        <p:nvSpPr>
          <p:cNvPr id="189450" name="Text Box 65"/>
          <p:cNvSpPr txBox="1">
            <a:spLocks noChangeArrowheads="1"/>
          </p:cNvSpPr>
          <p:nvPr/>
        </p:nvSpPr>
        <p:spPr bwMode="auto">
          <a:xfrm>
            <a:off x="408885" y="1527205"/>
            <a:ext cx="8353175"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0975" indent="-180975"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285750" indent="-285750" fontAlgn="base">
              <a:spcBef>
                <a:spcPct val="0"/>
              </a:spcBef>
              <a:spcAft>
                <a:spcPct val="0"/>
              </a:spcAft>
              <a:buFont typeface="Arial" panose="020B0604020202020204" pitchFamily="34" charset="0"/>
              <a:buChar char="•"/>
            </a:pPr>
            <a:r>
              <a:rPr lang="pl-PL" sz="1600" dirty="0">
                <a:solidFill>
                  <a:srgbClr val="000000"/>
                </a:solidFill>
              </a:rPr>
              <a:t>Podjęcie decyzji o wszczęciu przymusowej restrukturyzacji jest poprzedzone zgodnie z art. 137 ust. 1-2 </a:t>
            </a:r>
            <a:r>
              <a:rPr lang="pl-PL" sz="1600" dirty="0" smtClean="0">
                <a:solidFill>
                  <a:srgbClr val="000000"/>
                </a:solidFill>
              </a:rPr>
              <a:t>ustawy wykonaniem </a:t>
            </a:r>
            <a:r>
              <a:rPr lang="pl-PL" sz="1600" dirty="0">
                <a:solidFill>
                  <a:srgbClr val="000000"/>
                </a:solidFill>
              </a:rPr>
              <a:t>przez niezależny podmiot zewnętrzny oszacowania aktywów i pasywów </a:t>
            </a:r>
            <a:r>
              <a:rPr lang="pl-PL" sz="1600" dirty="0" smtClean="0">
                <a:solidFill>
                  <a:srgbClr val="000000"/>
                </a:solidFill>
              </a:rPr>
              <a:t>zagrożonego podmiotu.</a:t>
            </a:r>
          </a:p>
          <a:p>
            <a:pPr marL="285750" indent="-285750" fontAlgn="base">
              <a:spcBef>
                <a:spcPct val="0"/>
              </a:spcBef>
              <a:spcAft>
                <a:spcPct val="0"/>
              </a:spcAft>
              <a:buFont typeface="Arial" panose="020B0604020202020204" pitchFamily="34" charset="0"/>
              <a:buChar char="•"/>
            </a:pPr>
            <a:endParaRPr lang="pl-PL" sz="1600" dirty="0" smtClean="0">
              <a:solidFill>
                <a:srgbClr val="000000"/>
              </a:solidFill>
            </a:endParaRPr>
          </a:p>
          <a:p>
            <a:pPr marL="285750" indent="-285750" fontAlgn="base">
              <a:spcBef>
                <a:spcPct val="0"/>
              </a:spcBef>
              <a:spcAft>
                <a:spcPct val="0"/>
              </a:spcAft>
              <a:buFont typeface="Arial" panose="020B0604020202020204" pitchFamily="34" charset="0"/>
              <a:buChar char="•"/>
            </a:pPr>
            <a:r>
              <a:rPr lang="pl-PL" sz="1600" dirty="0" smtClean="0">
                <a:solidFill>
                  <a:srgbClr val="000000"/>
                </a:solidFill>
              </a:rPr>
              <a:t>Dane do oszacowania pozyskiwane </a:t>
            </a:r>
            <a:r>
              <a:rPr lang="pl-PL" sz="1600" dirty="0">
                <a:solidFill>
                  <a:srgbClr val="000000"/>
                </a:solidFill>
              </a:rPr>
              <a:t>na podstawie aktu wykonawczego wydanego przez Ministra Finansów (art. 330 ust. 6 w związku z art. 330 </a:t>
            </a:r>
            <a:r>
              <a:rPr lang="pl-PL" sz="1600" dirty="0" smtClean="0">
                <a:solidFill>
                  <a:srgbClr val="000000"/>
                </a:solidFill>
              </a:rPr>
              <a:t>ust.1 ustawy). </a:t>
            </a:r>
          </a:p>
          <a:p>
            <a:pPr marL="285750" indent="-285750" fontAlgn="base">
              <a:spcBef>
                <a:spcPct val="0"/>
              </a:spcBef>
              <a:spcAft>
                <a:spcPct val="0"/>
              </a:spcAft>
              <a:buFont typeface="Arial" panose="020B0604020202020204" pitchFamily="34" charset="0"/>
              <a:buChar char="•"/>
            </a:pPr>
            <a:endParaRPr lang="pl-PL" sz="1600" dirty="0">
              <a:solidFill>
                <a:srgbClr val="000000"/>
              </a:solidFill>
            </a:endParaRPr>
          </a:p>
          <a:p>
            <a:pPr marL="285750" indent="-285750" fontAlgn="base">
              <a:spcBef>
                <a:spcPct val="0"/>
              </a:spcBef>
              <a:spcAft>
                <a:spcPct val="0"/>
              </a:spcAft>
              <a:buFont typeface="Arial" panose="020B0604020202020204" pitchFamily="34" charset="0"/>
              <a:buChar char="•"/>
            </a:pPr>
            <a:r>
              <a:rPr lang="pl-PL" sz="1600" dirty="0" smtClean="0">
                <a:solidFill>
                  <a:srgbClr val="000000"/>
                </a:solidFill>
              </a:rPr>
              <a:t>Trzy wymiary oszacowania:</a:t>
            </a:r>
          </a:p>
          <a:p>
            <a:pPr marL="847725" lvl="1" fontAlgn="base">
              <a:spcBef>
                <a:spcPct val="0"/>
              </a:spcBef>
              <a:spcAft>
                <a:spcPct val="0"/>
              </a:spcAft>
              <a:buFont typeface="Arial" panose="020B0604020202020204" pitchFamily="34" charset="0"/>
              <a:buChar char="•"/>
            </a:pPr>
            <a:r>
              <a:rPr lang="pl-PL" sz="1600" dirty="0">
                <a:solidFill>
                  <a:srgbClr val="000000"/>
                </a:solidFill>
              </a:rPr>
              <a:t>w</a:t>
            </a:r>
            <a:r>
              <a:rPr lang="pl-PL" sz="1600" dirty="0" smtClean="0">
                <a:solidFill>
                  <a:srgbClr val="000000"/>
                </a:solidFill>
              </a:rPr>
              <a:t>eryfikacja czy podmiot jest zagrożony upadłością?</a:t>
            </a:r>
          </a:p>
          <a:p>
            <a:pPr marL="847725" lvl="1" fontAlgn="base">
              <a:spcBef>
                <a:spcPct val="0"/>
              </a:spcBef>
              <a:spcAft>
                <a:spcPct val="0"/>
              </a:spcAft>
              <a:buFont typeface="Arial" panose="020B0604020202020204" pitchFamily="34" charset="0"/>
              <a:buChar char="•"/>
            </a:pPr>
            <a:r>
              <a:rPr lang="pl-PL" sz="1600" dirty="0" smtClean="0">
                <a:solidFill>
                  <a:srgbClr val="000000"/>
                </a:solidFill>
              </a:rPr>
              <a:t>spodziewane przepływy finansowe z zastosowania przymusowej restrukturyzacji (instrumentów) – podstawa do wyboru instrumentów</a:t>
            </a:r>
          </a:p>
          <a:p>
            <a:pPr marL="847725" lvl="1" fontAlgn="base">
              <a:spcBef>
                <a:spcPct val="0"/>
              </a:spcBef>
              <a:spcAft>
                <a:spcPct val="0"/>
              </a:spcAft>
              <a:buFont typeface="Arial" panose="020B0604020202020204" pitchFamily="34" charset="0"/>
              <a:buChar char="•"/>
            </a:pPr>
            <a:r>
              <a:rPr lang="pl-PL" sz="1600" dirty="0" smtClean="0">
                <a:solidFill>
                  <a:srgbClr val="000000"/>
                </a:solidFill>
              </a:rPr>
              <a:t>wstępna ocena sytuacja właścicieli i wierzycieli – test, czy nie gorzej niż w upadłości (weryfikowana niezależnie </a:t>
            </a:r>
            <a:r>
              <a:rPr lang="pl-PL" sz="1600" smtClean="0">
                <a:solidFill>
                  <a:srgbClr val="000000"/>
                </a:solidFill>
              </a:rPr>
              <a:t>w odrębnym oszacowaniu </a:t>
            </a:r>
            <a:r>
              <a:rPr lang="pl-PL" sz="1600" dirty="0" smtClean="0">
                <a:solidFill>
                  <a:srgbClr val="000000"/>
                </a:solidFill>
              </a:rPr>
              <a:t>ex post)</a:t>
            </a:r>
          </a:p>
          <a:p>
            <a:pPr marL="285750" indent="-285750" fontAlgn="base">
              <a:spcBef>
                <a:spcPct val="0"/>
              </a:spcBef>
              <a:spcAft>
                <a:spcPct val="0"/>
              </a:spcAft>
              <a:buFont typeface="Arial" panose="020B0604020202020204" pitchFamily="34" charset="0"/>
              <a:buChar char="•"/>
            </a:pPr>
            <a:endParaRPr lang="pl-PL" sz="1600" dirty="0" smtClean="0">
              <a:solidFill>
                <a:srgbClr val="000000"/>
              </a:solidFill>
            </a:endParaRPr>
          </a:p>
          <a:p>
            <a:pPr marL="285750" indent="-285750" fontAlgn="base">
              <a:spcBef>
                <a:spcPct val="0"/>
              </a:spcBef>
              <a:spcAft>
                <a:spcPct val="0"/>
              </a:spcAft>
              <a:buFont typeface="Arial" panose="020B0604020202020204" pitchFamily="34" charset="0"/>
              <a:buChar char="•"/>
            </a:pPr>
            <a:r>
              <a:rPr lang="pl-PL" sz="1600" dirty="0" smtClean="0">
                <a:solidFill>
                  <a:srgbClr val="000000"/>
                </a:solidFill>
              </a:rPr>
              <a:t>W </a:t>
            </a:r>
            <a:r>
              <a:rPr lang="pl-PL" sz="1600" dirty="0">
                <a:solidFill>
                  <a:srgbClr val="000000"/>
                </a:solidFill>
              </a:rPr>
              <a:t>wyjątkowej sytuacji decyzja </a:t>
            </a:r>
            <a:r>
              <a:rPr lang="pl-PL" sz="1600" dirty="0" smtClean="0">
                <a:solidFill>
                  <a:srgbClr val="000000"/>
                </a:solidFill>
              </a:rPr>
              <a:t>o wszczęciu przymusowej restrukturyzacji  </a:t>
            </a:r>
            <a:r>
              <a:rPr lang="pl-PL" sz="1600" dirty="0">
                <a:solidFill>
                  <a:srgbClr val="000000"/>
                </a:solidFill>
              </a:rPr>
              <a:t>może być podjęta na podstawie oszacowania wstępnego wykonanego przez Fundusz</a:t>
            </a:r>
            <a:r>
              <a:rPr lang="pl-PL" sz="1600" dirty="0" smtClean="0">
                <a:solidFill>
                  <a:srgbClr val="000000"/>
                </a:solidFill>
              </a:rPr>
              <a:t>. Oszacowanie wykonane przez podmiot zewnętrzny weryfikuje oszacowanie wstępne.</a:t>
            </a:r>
            <a:endParaRPr lang="pl-PL" sz="1600" dirty="0">
              <a:solidFill>
                <a:srgbClr val="000000"/>
              </a:solidFill>
            </a:endParaRPr>
          </a:p>
        </p:txBody>
      </p:sp>
      <p:grpSp>
        <p:nvGrpSpPr>
          <p:cNvPr id="25" name="Group 2"/>
          <p:cNvGrpSpPr>
            <a:grpSpLocks/>
          </p:cNvGrpSpPr>
          <p:nvPr/>
        </p:nvGrpSpPr>
        <p:grpSpPr bwMode="auto">
          <a:xfrm>
            <a:off x="256902" y="271463"/>
            <a:ext cx="8642350" cy="642938"/>
            <a:chOff x="158" y="164"/>
            <a:chExt cx="5444" cy="405"/>
          </a:xfrm>
        </p:grpSpPr>
        <p:sp>
          <p:nvSpPr>
            <p:cNvPr id="26" name="Rectangle 3"/>
            <p:cNvSpPr>
              <a:spLocks noChangeArrowheads="1"/>
            </p:cNvSpPr>
            <p:nvPr/>
          </p:nvSpPr>
          <p:spPr bwMode="auto">
            <a:xfrm>
              <a:off x="158" y="164"/>
              <a:ext cx="5444" cy="3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r>
                <a:rPr lang="pl-PL" b="1" dirty="0" smtClean="0">
                  <a:solidFill>
                    <a:srgbClr val="0000CC"/>
                  </a:solidFill>
                  <a:cs typeface="Arial" charset="0"/>
                </a:rPr>
                <a:t>Oszacowanie</a:t>
              </a:r>
              <a:endParaRPr lang="en-US" b="1" dirty="0">
                <a:solidFill>
                  <a:srgbClr val="0000CC"/>
                </a:solidFill>
                <a:cs typeface="Arial" charset="0"/>
              </a:endParaRPr>
            </a:p>
          </p:txBody>
        </p:sp>
        <p:sp>
          <p:nvSpPr>
            <p:cNvPr id="27" name="Line 4"/>
            <p:cNvSpPr>
              <a:spLocks noChangeShapeType="1"/>
            </p:cNvSpPr>
            <p:nvPr/>
          </p:nvSpPr>
          <p:spPr bwMode="auto">
            <a:xfrm>
              <a:off x="158" y="569"/>
              <a:ext cx="5444" cy="0"/>
            </a:xfrm>
            <a:prstGeom prst="line">
              <a:avLst/>
            </a:prstGeom>
            <a:noFill/>
            <a:ln w="76200">
              <a:solidFill>
                <a:srgbClr val="EF9E0D"/>
              </a:solidFill>
              <a:round/>
              <a:headEnd/>
              <a:tailEnd/>
            </a:ln>
          </p:spPr>
          <p:txBody>
            <a:bodyPr/>
            <a:lstStyle/>
            <a:p>
              <a:pPr fontAlgn="base">
                <a:spcBef>
                  <a:spcPct val="0"/>
                </a:spcBef>
                <a:spcAft>
                  <a:spcPct val="0"/>
                </a:spcAft>
              </a:pPr>
              <a:endParaRPr lang="en-US" sz="800" b="1" dirty="0">
                <a:solidFill>
                  <a:srgbClr val="000000"/>
                </a:solidFill>
                <a:cs typeface="Arial" charset="0"/>
              </a:endParaRPr>
            </a:p>
          </p:txBody>
        </p:sp>
        <p:pic>
          <p:nvPicPr>
            <p:cNvPr id="28" name="Picture 5"/>
            <p:cNvPicPr>
              <a:picLocks noChangeAspect="1" noChangeArrowheads="1"/>
            </p:cNvPicPr>
            <p:nvPr/>
          </p:nvPicPr>
          <p:blipFill>
            <a:blip r:embed="rId3"/>
            <a:srcRect/>
            <a:stretch>
              <a:fillRect/>
            </a:stretch>
          </p:blipFill>
          <p:spPr bwMode="auto">
            <a:xfrm>
              <a:off x="158" y="171"/>
              <a:ext cx="775" cy="342"/>
            </a:xfrm>
            <a:prstGeom prst="rect">
              <a:avLst/>
            </a:prstGeom>
            <a:noFill/>
            <a:ln w="9525">
              <a:noFill/>
              <a:miter lim="800000"/>
              <a:headEnd/>
              <a:tailEnd/>
            </a:ln>
          </p:spPr>
        </p:pic>
      </p:grpSp>
    </p:spTree>
    <p:extLst>
      <p:ext uri="{BB962C8B-B14F-4D97-AF65-F5344CB8AC3E}">
        <p14:creationId xmlns:p14="http://schemas.microsoft.com/office/powerpoint/2010/main" val="25438467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55"/>
          <p:cNvSpPr>
            <a:spLocks noChangeArrowheads="1"/>
          </p:cNvSpPr>
          <p:nvPr/>
        </p:nvSpPr>
        <p:spPr bwMode="auto">
          <a:xfrm>
            <a:off x="250825" y="981075"/>
            <a:ext cx="8642350" cy="358775"/>
          </a:xfrm>
          <a:prstGeom prst="rect">
            <a:avLst/>
          </a:prstGeom>
          <a:solidFill>
            <a:srgbClr val="003366"/>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41" name="Prostokąt zaokrąglony 40"/>
          <p:cNvSpPr/>
          <p:nvPr/>
        </p:nvSpPr>
        <p:spPr>
          <a:xfrm>
            <a:off x="250825" y="1341438"/>
            <a:ext cx="8642350" cy="4895850"/>
          </a:xfrm>
          <a:prstGeom prst="roundRect">
            <a:avLst>
              <a:gd name="adj" fmla="val 0"/>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200" dirty="0">
              <a:solidFill>
                <a:prstClr val="white"/>
              </a:solidFill>
            </a:endParaRPr>
          </a:p>
        </p:txBody>
      </p:sp>
      <p:sp>
        <p:nvSpPr>
          <p:cNvPr id="189446" name="Rectangle 61"/>
          <p:cNvSpPr>
            <a:spLocks noChangeArrowheads="1"/>
          </p:cNvSpPr>
          <p:nvPr/>
        </p:nvSpPr>
        <p:spPr bwMode="auto">
          <a:xfrm>
            <a:off x="323850" y="1412875"/>
            <a:ext cx="8496622" cy="4752975"/>
          </a:xfrm>
          <a:prstGeom prst="rect">
            <a:avLst/>
          </a:prstGeom>
          <a:solidFill>
            <a:srgbClr val="92BA9F"/>
          </a:solidFill>
          <a:ln w="9525" algn="ctr">
            <a:solidFill>
              <a:srgbClr val="969696"/>
            </a:solidFill>
            <a:miter lim="800000"/>
            <a:headEnd/>
            <a:tailEnd/>
          </a:ln>
          <a:effectLs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189448" name="Rectangle 63"/>
          <p:cNvSpPr>
            <a:spLocks noChangeArrowheads="1"/>
          </p:cNvSpPr>
          <p:nvPr/>
        </p:nvSpPr>
        <p:spPr bwMode="auto">
          <a:xfrm>
            <a:off x="395288" y="1629568"/>
            <a:ext cx="8353176" cy="4391719"/>
          </a:xfrm>
          <a:prstGeom prst="rect">
            <a:avLst/>
          </a:prstGeom>
          <a:solidFill>
            <a:schemeClr val="bg1"/>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fontAlgn="base" hangingPunct="1">
              <a:spcBef>
                <a:spcPct val="0"/>
              </a:spcBef>
              <a:spcAft>
                <a:spcPct val="0"/>
              </a:spcAft>
            </a:pPr>
            <a:endParaRPr lang="en-US" altLang="pl-PL" sz="800" dirty="0">
              <a:solidFill>
                <a:srgbClr val="000000"/>
              </a:solidFill>
              <a:ea typeface="ＭＳ Ｐゴシック" pitchFamily="34" charset="-128"/>
            </a:endParaRPr>
          </a:p>
        </p:txBody>
      </p:sp>
      <p:sp>
        <p:nvSpPr>
          <p:cNvPr id="189450" name="Text Box 65"/>
          <p:cNvSpPr txBox="1">
            <a:spLocks noChangeArrowheads="1"/>
          </p:cNvSpPr>
          <p:nvPr/>
        </p:nvSpPr>
        <p:spPr bwMode="auto">
          <a:xfrm>
            <a:off x="401489" y="1629568"/>
            <a:ext cx="8353175"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0975" indent="-180975"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285750" indent="-285750" algn="just" eaLnBrk="1" hangingPunct="1">
              <a:spcBef>
                <a:spcPts val="600"/>
              </a:spcBef>
              <a:buSzPct val="120000"/>
              <a:buFont typeface="Arial" panose="020B0604020202020204" pitchFamily="34" charset="0"/>
              <a:buChar char="•"/>
            </a:pPr>
            <a:r>
              <a:rPr lang="pl-PL" sz="1600" dirty="0"/>
              <a:t>Podstawowe kryteria wyboru strategii</a:t>
            </a:r>
            <a:r>
              <a:rPr lang="pl-PL" sz="1600" dirty="0" smtClean="0"/>
              <a:t>:</a:t>
            </a:r>
            <a:endParaRPr lang="pl-PL" sz="1600" dirty="0"/>
          </a:p>
          <a:p>
            <a:pPr algn="just">
              <a:spcBef>
                <a:spcPts val="600"/>
              </a:spcBef>
            </a:pPr>
            <a:r>
              <a:rPr lang="pl-PL" sz="1600" dirty="0"/>
              <a:t>	- </a:t>
            </a:r>
            <a:r>
              <a:rPr lang="pl-PL" sz="1600" dirty="0" smtClean="0"/>
              <a:t>w przypadku kas wątpliwe jest </a:t>
            </a:r>
            <a:r>
              <a:rPr lang="pl-PL" sz="1600" dirty="0"/>
              <a:t>kontynuowanie działalności podmiotu w dotychczasowej formie prawnej </a:t>
            </a:r>
            <a:r>
              <a:rPr lang="pl-PL" sz="1600" dirty="0" smtClean="0"/>
              <a:t>ze względu na ograniczenia spółdzielczej formy prowadzenie działalności (brak realnej możliwości umorzenia </a:t>
            </a:r>
            <a:r>
              <a:rPr lang="pl-PL" sz="1600" dirty="0"/>
              <a:t>lub </a:t>
            </a:r>
            <a:r>
              <a:rPr lang="pl-PL" sz="1600" dirty="0" smtClean="0"/>
              <a:t>konwersji zobowiązań),</a:t>
            </a:r>
            <a:endParaRPr lang="pl-PL" sz="1600" dirty="0"/>
          </a:p>
          <a:p>
            <a:pPr algn="just">
              <a:spcBef>
                <a:spcPts val="600"/>
              </a:spcBef>
            </a:pPr>
            <a:r>
              <a:rPr lang="pl-PL" sz="1600" dirty="0"/>
              <a:t>	- weryfikacja czy konieczne może być zastosowanie instytucji pomostowej,</a:t>
            </a:r>
          </a:p>
          <a:p>
            <a:pPr algn="just">
              <a:spcBef>
                <a:spcPts val="600"/>
              </a:spcBef>
            </a:pPr>
            <a:r>
              <a:rPr lang="pl-PL" sz="1600" dirty="0"/>
              <a:t>	- </a:t>
            </a:r>
            <a:r>
              <a:rPr lang="pl-PL" sz="1600" dirty="0" smtClean="0"/>
              <a:t>większość kas nie realizowała zatwierdzonego planu postępowania naprawczego – brak weryfikacji możliwości przejęcia.</a:t>
            </a:r>
          </a:p>
          <a:p>
            <a:pPr marL="285750" indent="-285750" eaLnBrk="1" hangingPunct="1">
              <a:spcBef>
                <a:spcPts val="600"/>
              </a:spcBef>
              <a:buSzPct val="120000"/>
              <a:buFont typeface="Arial" panose="020B0604020202020204" pitchFamily="34" charset="0"/>
              <a:buChar char="•"/>
            </a:pPr>
            <a:r>
              <a:rPr lang="pl-PL" sz="1600" dirty="0" smtClean="0"/>
              <a:t>Wybór </a:t>
            </a:r>
            <a:r>
              <a:rPr lang="pl-PL" sz="1600" dirty="0"/>
              <a:t>strategicznego podejścia Funduszu do przymusowej restrukturyzacji zawiera się w zakresie poniższych instrumentów:</a:t>
            </a:r>
          </a:p>
          <a:p>
            <a:pPr>
              <a:spcBef>
                <a:spcPts val="600"/>
              </a:spcBef>
            </a:pPr>
            <a:r>
              <a:rPr lang="pl-PL" sz="1600" dirty="0"/>
              <a:t>   	- umorzenie lub konwersja </a:t>
            </a:r>
            <a:r>
              <a:rPr lang="pl-PL" sz="1600" dirty="0" smtClean="0"/>
              <a:t>zobowiązań wyłącznie w powiązaniu z innym instrumentem,</a:t>
            </a:r>
            <a:endParaRPr lang="pl-PL" sz="1600" dirty="0"/>
          </a:p>
          <a:p>
            <a:pPr>
              <a:spcBef>
                <a:spcPts val="600"/>
              </a:spcBef>
            </a:pPr>
            <a:r>
              <a:rPr lang="pl-PL" sz="1600" dirty="0"/>
              <a:t>	- przejęcie przedsiębiorstwa,</a:t>
            </a:r>
          </a:p>
          <a:p>
            <a:pPr>
              <a:spcBef>
                <a:spcPts val="600"/>
              </a:spcBef>
            </a:pPr>
            <a:r>
              <a:rPr lang="pl-PL" sz="1600" dirty="0"/>
              <a:t>	- upadłość.</a:t>
            </a:r>
          </a:p>
          <a:p>
            <a:pPr>
              <a:spcBef>
                <a:spcPts val="600"/>
              </a:spcBef>
            </a:pPr>
            <a:r>
              <a:rPr lang="pl-PL" sz="1600" dirty="0"/>
              <a:t>	</a:t>
            </a:r>
            <a:r>
              <a:rPr lang="pl-PL" sz="1600" dirty="0" smtClean="0"/>
              <a:t>Wydzielenie </a:t>
            </a:r>
            <a:r>
              <a:rPr lang="pl-PL" sz="1600" dirty="0"/>
              <a:t>aktywów jest instrumentem wyłącznie pomocniczym.</a:t>
            </a:r>
          </a:p>
          <a:p>
            <a:pPr marL="0" indent="0" fontAlgn="base">
              <a:spcBef>
                <a:spcPct val="0"/>
              </a:spcBef>
              <a:spcAft>
                <a:spcPct val="0"/>
              </a:spcAft>
            </a:pPr>
            <a:endParaRPr lang="pl-PL" altLang="pl-PL" sz="1600" dirty="0">
              <a:solidFill>
                <a:srgbClr val="000000"/>
              </a:solidFill>
              <a:ea typeface="ＭＳ Ｐゴシック" pitchFamily="34" charset="-128"/>
            </a:endParaRPr>
          </a:p>
        </p:txBody>
      </p:sp>
      <p:grpSp>
        <p:nvGrpSpPr>
          <p:cNvPr id="25" name="Group 2"/>
          <p:cNvGrpSpPr>
            <a:grpSpLocks/>
          </p:cNvGrpSpPr>
          <p:nvPr/>
        </p:nvGrpSpPr>
        <p:grpSpPr bwMode="auto">
          <a:xfrm>
            <a:off x="256902" y="271463"/>
            <a:ext cx="8642350" cy="642938"/>
            <a:chOff x="158" y="164"/>
            <a:chExt cx="5444" cy="405"/>
          </a:xfrm>
        </p:grpSpPr>
        <p:sp>
          <p:nvSpPr>
            <p:cNvPr id="26" name="Rectangle 3"/>
            <p:cNvSpPr>
              <a:spLocks noChangeArrowheads="1"/>
            </p:cNvSpPr>
            <p:nvPr/>
          </p:nvSpPr>
          <p:spPr bwMode="auto">
            <a:xfrm>
              <a:off x="158" y="164"/>
              <a:ext cx="5444" cy="3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r>
                <a:rPr lang="pl-PL" b="1" dirty="0" smtClean="0">
                  <a:solidFill>
                    <a:srgbClr val="0000CC"/>
                  </a:solidFill>
                  <a:cs typeface="Arial" charset="0"/>
                </a:rPr>
                <a:t>Instrumenty</a:t>
              </a:r>
              <a:endParaRPr lang="en-US" b="1" dirty="0">
                <a:solidFill>
                  <a:srgbClr val="0000CC"/>
                </a:solidFill>
                <a:cs typeface="Arial" charset="0"/>
              </a:endParaRPr>
            </a:p>
          </p:txBody>
        </p:sp>
        <p:sp>
          <p:nvSpPr>
            <p:cNvPr id="27" name="Line 4"/>
            <p:cNvSpPr>
              <a:spLocks noChangeShapeType="1"/>
            </p:cNvSpPr>
            <p:nvPr/>
          </p:nvSpPr>
          <p:spPr bwMode="auto">
            <a:xfrm>
              <a:off x="158" y="569"/>
              <a:ext cx="5444" cy="0"/>
            </a:xfrm>
            <a:prstGeom prst="line">
              <a:avLst/>
            </a:prstGeom>
            <a:noFill/>
            <a:ln w="76200">
              <a:solidFill>
                <a:srgbClr val="EF9E0D"/>
              </a:solidFill>
              <a:round/>
              <a:headEnd/>
              <a:tailEnd/>
            </a:ln>
          </p:spPr>
          <p:txBody>
            <a:bodyPr/>
            <a:lstStyle/>
            <a:p>
              <a:pPr fontAlgn="base">
                <a:spcBef>
                  <a:spcPct val="0"/>
                </a:spcBef>
                <a:spcAft>
                  <a:spcPct val="0"/>
                </a:spcAft>
              </a:pPr>
              <a:endParaRPr lang="en-US" sz="800" b="1" dirty="0">
                <a:solidFill>
                  <a:srgbClr val="000000"/>
                </a:solidFill>
                <a:cs typeface="Arial" charset="0"/>
              </a:endParaRPr>
            </a:p>
          </p:txBody>
        </p:sp>
        <p:pic>
          <p:nvPicPr>
            <p:cNvPr id="28" name="Picture 5"/>
            <p:cNvPicPr>
              <a:picLocks noChangeAspect="1" noChangeArrowheads="1"/>
            </p:cNvPicPr>
            <p:nvPr/>
          </p:nvPicPr>
          <p:blipFill>
            <a:blip r:embed="rId3"/>
            <a:srcRect/>
            <a:stretch>
              <a:fillRect/>
            </a:stretch>
          </p:blipFill>
          <p:spPr bwMode="auto">
            <a:xfrm>
              <a:off x="158" y="171"/>
              <a:ext cx="775" cy="342"/>
            </a:xfrm>
            <a:prstGeom prst="rect">
              <a:avLst/>
            </a:prstGeom>
            <a:noFill/>
            <a:ln w="9525">
              <a:noFill/>
              <a:miter lim="800000"/>
              <a:headEnd/>
              <a:tailEnd/>
            </a:ln>
          </p:spPr>
        </p:pic>
      </p:grpSp>
    </p:spTree>
    <p:extLst>
      <p:ext uri="{BB962C8B-B14F-4D97-AF65-F5344CB8AC3E}">
        <p14:creationId xmlns:p14="http://schemas.microsoft.com/office/powerpoint/2010/main" val="13881165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55"/>
          <p:cNvSpPr>
            <a:spLocks noChangeArrowheads="1"/>
          </p:cNvSpPr>
          <p:nvPr/>
        </p:nvSpPr>
        <p:spPr bwMode="auto">
          <a:xfrm>
            <a:off x="250825" y="981075"/>
            <a:ext cx="8642350" cy="358775"/>
          </a:xfrm>
          <a:prstGeom prst="rect">
            <a:avLst/>
          </a:prstGeom>
          <a:solidFill>
            <a:srgbClr val="003366"/>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41" name="Prostokąt zaokrąglony 40"/>
          <p:cNvSpPr/>
          <p:nvPr/>
        </p:nvSpPr>
        <p:spPr>
          <a:xfrm>
            <a:off x="250825" y="1341438"/>
            <a:ext cx="8642350" cy="4895850"/>
          </a:xfrm>
          <a:prstGeom prst="roundRect">
            <a:avLst>
              <a:gd name="adj" fmla="val 0"/>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200" dirty="0">
              <a:solidFill>
                <a:prstClr val="white"/>
              </a:solidFill>
            </a:endParaRPr>
          </a:p>
        </p:txBody>
      </p:sp>
      <p:sp>
        <p:nvSpPr>
          <p:cNvPr id="189446" name="Rectangle 61"/>
          <p:cNvSpPr>
            <a:spLocks noChangeArrowheads="1"/>
          </p:cNvSpPr>
          <p:nvPr/>
        </p:nvSpPr>
        <p:spPr bwMode="auto">
          <a:xfrm>
            <a:off x="323850" y="1412875"/>
            <a:ext cx="8496622" cy="4752975"/>
          </a:xfrm>
          <a:prstGeom prst="rect">
            <a:avLst/>
          </a:prstGeom>
          <a:solidFill>
            <a:srgbClr val="92BA9F"/>
          </a:solidFill>
          <a:ln w="9525" algn="ctr">
            <a:solidFill>
              <a:srgbClr val="969696"/>
            </a:solidFill>
            <a:miter lim="800000"/>
            <a:headEnd/>
            <a:tailEnd/>
          </a:ln>
          <a:effectLs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189448" name="Rectangle 63"/>
          <p:cNvSpPr>
            <a:spLocks noChangeArrowheads="1"/>
          </p:cNvSpPr>
          <p:nvPr/>
        </p:nvSpPr>
        <p:spPr bwMode="auto">
          <a:xfrm>
            <a:off x="395288" y="1412876"/>
            <a:ext cx="8353176" cy="4608412"/>
          </a:xfrm>
          <a:prstGeom prst="rect">
            <a:avLst/>
          </a:prstGeom>
          <a:solidFill>
            <a:schemeClr val="bg1"/>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fontAlgn="base" hangingPunct="1">
              <a:spcBef>
                <a:spcPct val="0"/>
              </a:spcBef>
              <a:spcAft>
                <a:spcPct val="0"/>
              </a:spcAft>
            </a:pPr>
            <a:endParaRPr lang="en-US" altLang="pl-PL" sz="800" dirty="0">
              <a:solidFill>
                <a:srgbClr val="000000"/>
              </a:solidFill>
              <a:ea typeface="ＭＳ Ｐゴシック" pitchFamily="34" charset="-128"/>
            </a:endParaRPr>
          </a:p>
        </p:txBody>
      </p:sp>
      <p:sp>
        <p:nvSpPr>
          <p:cNvPr id="189450" name="Text Box 65"/>
          <p:cNvSpPr txBox="1">
            <a:spLocks noChangeArrowheads="1"/>
          </p:cNvSpPr>
          <p:nvPr/>
        </p:nvSpPr>
        <p:spPr bwMode="auto">
          <a:xfrm>
            <a:off x="347661" y="1342202"/>
            <a:ext cx="8353175"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0975" indent="-180975"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0" indent="0" algn="just" fontAlgn="base">
              <a:spcBef>
                <a:spcPct val="0"/>
              </a:spcBef>
              <a:spcAft>
                <a:spcPct val="0"/>
              </a:spcAft>
            </a:pPr>
            <a:r>
              <a:rPr lang="pl-PL" sz="1600" dirty="0" smtClean="0">
                <a:solidFill>
                  <a:srgbClr val="000000"/>
                </a:solidFill>
              </a:rPr>
              <a:t>W przypadku braku przesłanki interesu publicznego podstawową strategią będzie upadłość. W przypadku spełnienia przesłanek przymusowej restrukturyzacji przejęcie przedsiębiorstwa.</a:t>
            </a:r>
          </a:p>
          <a:p>
            <a:pPr marL="0" indent="0" algn="just" fontAlgn="base">
              <a:spcBef>
                <a:spcPct val="0"/>
              </a:spcBef>
              <a:spcAft>
                <a:spcPct val="0"/>
              </a:spcAft>
            </a:pPr>
            <a:endParaRPr lang="pl-PL" sz="1600" dirty="0">
              <a:solidFill>
                <a:srgbClr val="000000"/>
              </a:solidFill>
            </a:endParaRPr>
          </a:p>
          <a:p>
            <a:pPr marL="0" indent="0" algn="just" fontAlgn="base">
              <a:spcBef>
                <a:spcPct val="0"/>
              </a:spcBef>
              <a:spcAft>
                <a:spcPct val="0"/>
              </a:spcAft>
            </a:pPr>
            <a:r>
              <a:rPr lang="pl-PL" sz="1600" dirty="0" smtClean="0">
                <a:solidFill>
                  <a:srgbClr val="000000"/>
                </a:solidFill>
              </a:rPr>
              <a:t>Biorąc </a:t>
            </a:r>
            <a:r>
              <a:rPr lang="pl-PL" sz="1600" dirty="0">
                <a:solidFill>
                  <a:srgbClr val="000000"/>
                </a:solidFill>
              </a:rPr>
              <a:t>pod uwagę wcześniejsze analizy Funduszu i doświadczenia </a:t>
            </a:r>
            <a:r>
              <a:rPr lang="pl-PL" sz="1600" dirty="0" smtClean="0">
                <a:solidFill>
                  <a:srgbClr val="000000"/>
                </a:solidFill>
              </a:rPr>
              <a:t>międzynarodowe wykorzystanie </a:t>
            </a:r>
            <a:r>
              <a:rPr lang="pl-PL" sz="1600" dirty="0">
                <a:solidFill>
                  <a:srgbClr val="000000"/>
                </a:solidFill>
              </a:rPr>
              <a:t>instytucji pomostowej powinno być zawsze rozwiązaniem alternatywnym (pomostowym) realizowanych w przypadku </a:t>
            </a:r>
            <a:r>
              <a:rPr lang="pl-PL" sz="1600" dirty="0" smtClean="0">
                <a:solidFill>
                  <a:srgbClr val="000000"/>
                </a:solidFill>
              </a:rPr>
              <a:t>gdy </a:t>
            </a:r>
            <a:r>
              <a:rPr lang="pl-PL" sz="1600" dirty="0">
                <a:solidFill>
                  <a:srgbClr val="000000"/>
                </a:solidFill>
              </a:rPr>
              <a:t>niemożliwe jest </a:t>
            </a:r>
            <a:r>
              <a:rPr lang="pl-PL" sz="1600" dirty="0" smtClean="0">
                <a:solidFill>
                  <a:srgbClr val="000000"/>
                </a:solidFill>
              </a:rPr>
              <a:t>przejęcie podmiotów </a:t>
            </a:r>
            <a:r>
              <a:rPr lang="pl-PL" sz="1600" dirty="0">
                <a:solidFill>
                  <a:srgbClr val="000000"/>
                </a:solidFill>
              </a:rPr>
              <a:t>uznanych za istotne w systemie </a:t>
            </a:r>
            <a:r>
              <a:rPr lang="pl-PL" sz="1600" dirty="0" smtClean="0">
                <a:solidFill>
                  <a:srgbClr val="000000"/>
                </a:solidFill>
              </a:rPr>
              <a:t>finansowym.</a:t>
            </a:r>
          </a:p>
          <a:p>
            <a:pPr marL="0" indent="0" algn="just" fontAlgn="base">
              <a:spcBef>
                <a:spcPct val="0"/>
              </a:spcBef>
              <a:spcAft>
                <a:spcPct val="0"/>
              </a:spcAft>
            </a:pPr>
            <a:endParaRPr lang="pl-PL" sz="1600" dirty="0">
              <a:solidFill>
                <a:srgbClr val="000000"/>
              </a:solidFill>
            </a:endParaRPr>
          </a:p>
          <a:p>
            <a:pPr marL="0" indent="0" algn="just" fontAlgn="base">
              <a:spcBef>
                <a:spcPct val="0"/>
              </a:spcBef>
              <a:spcAft>
                <a:spcPct val="0"/>
              </a:spcAft>
            </a:pPr>
            <a:r>
              <a:rPr lang="pl-PL" sz="1600" dirty="0" smtClean="0">
                <a:solidFill>
                  <a:srgbClr val="000000"/>
                </a:solidFill>
              </a:rPr>
              <a:t>Wykorzystanie instytucji pomostowej przekształca kasę w bank. Pomocniczo  konieczne będzie przeprowadzenie umorzenia i konwersji zobowiązań (warunki uznawania pomocy publicznej za dozwoloną, brak źródeł kapitału prywatnego).</a:t>
            </a:r>
          </a:p>
          <a:p>
            <a:pPr marL="0" indent="0" algn="just" fontAlgn="base">
              <a:spcBef>
                <a:spcPct val="0"/>
              </a:spcBef>
              <a:spcAft>
                <a:spcPct val="0"/>
              </a:spcAft>
            </a:pPr>
            <a:endParaRPr lang="pl-PL" sz="1600" dirty="0">
              <a:solidFill>
                <a:srgbClr val="000000"/>
              </a:solidFill>
            </a:endParaRPr>
          </a:p>
          <a:p>
            <a:pPr marL="0" indent="0" algn="just" fontAlgn="base">
              <a:spcBef>
                <a:spcPct val="0"/>
              </a:spcBef>
              <a:spcAft>
                <a:spcPct val="0"/>
              </a:spcAft>
            </a:pPr>
            <a:r>
              <a:rPr lang="pl-PL" sz="1600" dirty="0" smtClean="0">
                <a:solidFill>
                  <a:srgbClr val="000000"/>
                </a:solidFill>
              </a:rPr>
              <a:t>Program pomocowy został zaakceptowany dla poprzednich warunków ustawowych odpowiadających zasadom restrukturyzacji kas (rozdział IV ustawy) - może być konieczne jego rozszerzenie.</a:t>
            </a:r>
          </a:p>
          <a:p>
            <a:pPr marL="0" indent="0" algn="just" fontAlgn="base">
              <a:spcBef>
                <a:spcPct val="0"/>
              </a:spcBef>
              <a:spcAft>
                <a:spcPct val="0"/>
              </a:spcAft>
            </a:pPr>
            <a:endParaRPr lang="pl-PL" sz="1600" dirty="0">
              <a:solidFill>
                <a:srgbClr val="000000"/>
              </a:solidFill>
            </a:endParaRPr>
          </a:p>
          <a:p>
            <a:pPr marL="0" indent="0" algn="just" fontAlgn="base">
              <a:spcBef>
                <a:spcPct val="0"/>
              </a:spcBef>
              <a:spcAft>
                <a:spcPct val="0"/>
              </a:spcAft>
            </a:pPr>
            <a:r>
              <a:rPr lang="pl-PL" sz="1600" dirty="0" smtClean="0">
                <a:solidFill>
                  <a:srgbClr val="000000"/>
                </a:solidFill>
              </a:rPr>
              <a:t>Program pomocowy obejmuje tylko jedno narzędzie przymusowej restrukturyzacji – przejęcie.</a:t>
            </a:r>
            <a:endParaRPr lang="pl-PL" sz="1600" dirty="0">
              <a:solidFill>
                <a:srgbClr val="000000"/>
              </a:solidFill>
            </a:endParaRPr>
          </a:p>
        </p:txBody>
      </p:sp>
      <p:grpSp>
        <p:nvGrpSpPr>
          <p:cNvPr id="25" name="Group 2"/>
          <p:cNvGrpSpPr>
            <a:grpSpLocks/>
          </p:cNvGrpSpPr>
          <p:nvPr/>
        </p:nvGrpSpPr>
        <p:grpSpPr bwMode="auto">
          <a:xfrm>
            <a:off x="256902" y="271463"/>
            <a:ext cx="8642350" cy="642938"/>
            <a:chOff x="158" y="164"/>
            <a:chExt cx="5444" cy="405"/>
          </a:xfrm>
        </p:grpSpPr>
        <p:sp>
          <p:nvSpPr>
            <p:cNvPr id="26" name="Rectangle 3"/>
            <p:cNvSpPr>
              <a:spLocks noChangeArrowheads="1"/>
            </p:cNvSpPr>
            <p:nvPr/>
          </p:nvSpPr>
          <p:spPr bwMode="auto">
            <a:xfrm>
              <a:off x="158" y="164"/>
              <a:ext cx="5444" cy="3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r>
                <a:rPr lang="pl-PL" b="1" dirty="0" smtClean="0">
                  <a:solidFill>
                    <a:srgbClr val="0000CC"/>
                  </a:solidFill>
                  <a:cs typeface="Arial" charset="0"/>
                </a:rPr>
                <a:t>    Instrumenty</a:t>
              </a:r>
              <a:endParaRPr lang="en-US" b="1" dirty="0">
                <a:solidFill>
                  <a:srgbClr val="0000CC"/>
                </a:solidFill>
                <a:cs typeface="Arial" charset="0"/>
              </a:endParaRPr>
            </a:p>
          </p:txBody>
        </p:sp>
        <p:sp>
          <p:nvSpPr>
            <p:cNvPr id="27" name="Line 4"/>
            <p:cNvSpPr>
              <a:spLocks noChangeShapeType="1"/>
            </p:cNvSpPr>
            <p:nvPr/>
          </p:nvSpPr>
          <p:spPr bwMode="auto">
            <a:xfrm>
              <a:off x="158" y="569"/>
              <a:ext cx="5444" cy="0"/>
            </a:xfrm>
            <a:prstGeom prst="line">
              <a:avLst/>
            </a:prstGeom>
            <a:noFill/>
            <a:ln w="76200">
              <a:solidFill>
                <a:srgbClr val="EF9E0D"/>
              </a:solidFill>
              <a:round/>
              <a:headEnd/>
              <a:tailEnd/>
            </a:ln>
          </p:spPr>
          <p:txBody>
            <a:bodyPr/>
            <a:lstStyle/>
            <a:p>
              <a:pPr fontAlgn="base">
                <a:spcBef>
                  <a:spcPct val="0"/>
                </a:spcBef>
                <a:spcAft>
                  <a:spcPct val="0"/>
                </a:spcAft>
              </a:pPr>
              <a:endParaRPr lang="en-US" sz="800" b="1" dirty="0">
                <a:solidFill>
                  <a:srgbClr val="000000"/>
                </a:solidFill>
                <a:cs typeface="Arial" charset="0"/>
              </a:endParaRPr>
            </a:p>
          </p:txBody>
        </p:sp>
        <p:pic>
          <p:nvPicPr>
            <p:cNvPr id="28" name="Picture 5"/>
            <p:cNvPicPr>
              <a:picLocks noChangeAspect="1" noChangeArrowheads="1"/>
            </p:cNvPicPr>
            <p:nvPr/>
          </p:nvPicPr>
          <p:blipFill>
            <a:blip r:embed="rId3"/>
            <a:srcRect/>
            <a:stretch>
              <a:fillRect/>
            </a:stretch>
          </p:blipFill>
          <p:spPr bwMode="auto">
            <a:xfrm>
              <a:off x="158" y="171"/>
              <a:ext cx="775" cy="342"/>
            </a:xfrm>
            <a:prstGeom prst="rect">
              <a:avLst/>
            </a:prstGeom>
            <a:noFill/>
            <a:ln w="9525">
              <a:noFill/>
              <a:miter lim="800000"/>
              <a:headEnd/>
              <a:tailEnd/>
            </a:ln>
          </p:spPr>
        </p:pic>
      </p:grpSp>
    </p:spTree>
    <p:extLst>
      <p:ext uri="{BB962C8B-B14F-4D97-AF65-F5344CB8AC3E}">
        <p14:creationId xmlns:p14="http://schemas.microsoft.com/office/powerpoint/2010/main" val="7697773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55"/>
          <p:cNvSpPr>
            <a:spLocks noChangeArrowheads="1"/>
          </p:cNvSpPr>
          <p:nvPr/>
        </p:nvSpPr>
        <p:spPr bwMode="auto">
          <a:xfrm>
            <a:off x="250825" y="981075"/>
            <a:ext cx="8642350" cy="358775"/>
          </a:xfrm>
          <a:prstGeom prst="rect">
            <a:avLst/>
          </a:prstGeom>
          <a:solidFill>
            <a:srgbClr val="003366"/>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41" name="Prostokąt zaokrąglony 40"/>
          <p:cNvSpPr/>
          <p:nvPr/>
        </p:nvSpPr>
        <p:spPr>
          <a:xfrm>
            <a:off x="250825" y="1341438"/>
            <a:ext cx="8642350" cy="4895850"/>
          </a:xfrm>
          <a:prstGeom prst="roundRect">
            <a:avLst>
              <a:gd name="adj" fmla="val 0"/>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200" dirty="0">
              <a:solidFill>
                <a:prstClr val="white"/>
              </a:solidFill>
            </a:endParaRPr>
          </a:p>
        </p:txBody>
      </p:sp>
      <p:sp>
        <p:nvSpPr>
          <p:cNvPr id="189446" name="Rectangle 61"/>
          <p:cNvSpPr>
            <a:spLocks noChangeArrowheads="1"/>
          </p:cNvSpPr>
          <p:nvPr/>
        </p:nvSpPr>
        <p:spPr bwMode="auto">
          <a:xfrm>
            <a:off x="323850" y="1412875"/>
            <a:ext cx="8496622" cy="4752975"/>
          </a:xfrm>
          <a:prstGeom prst="rect">
            <a:avLst/>
          </a:prstGeom>
          <a:solidFill>
            <a:srgbClr val="92BA9F"/>
          </a:solidFill>
          <a:ln w="9525" algn="ctr">
            <a:solidFill>
              <a:srgbClr val="969696"/>
            </a:solidFill>
            <a:miter lim="800000"/>
            <a:headEnd/>
            <a:tailEnd/>
          </a:ln>
          <a:effectLs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189448" name="Rectangle 63"/>
          <p:cNvSpPr>
            <a:spLocks noChangeArrowheads="1"/>
          </p:cNvSpPr>
          <p:nvPr/>
        </p:nvSpPr>
        <p:spPr bwMode="auto">
          <a:xfrm>
            <a:off x="323850" y="1412876"/>
            <a:ext cx="8496622" cy="4752974"/>
          </a:xfrm>
          <a:prstGeom prst="rect">
            <a:avLst/>
          </a:prstGeom>
          <a:solidFill>
            <a:schemeClr val="bg1"/>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fontAlgn="base" hangingPunct="1">
              <a:spcBef>
                <a:spcPct val="0"/>
              </a:spcBef>
              <a:spcAft>
                <a:spcPct val="0"/>
              </a:spcAft>
            </a:pPr>
            <a:endParaRPr lang="en-US" altLang="pl-PL" sz="800" dirty="0">
              <a:solidFill>
                <a:srgbClr val="000000"/>
              </a:solidFill>
              <a:ea typeface="ＭＳ Ｐゴシック" pitchFamily="34" charset="-128"/>
            </a:endParaRPr>
          </a:p>
        </p:txBody>
      </p:sp>
      <p:sp>
        <p:nvSpPr>
          <p:cNvPr id="189450" name="Text Box 65"/>
          <p:cNvSpPr txBox="1">
            <a:spLocks noChangeArrowheads="1"/>
          </p:cNvSpPr>
          <p:nvPr/>
        </p:nvSpPr>
        <p:spPr bwMode="auto">
          <a:xfrm>
            <a:off x="323850" y="1412875"/>
            <a:ext cx="8353175"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0975" indent="-180975"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285750" indent="-285750" algn="just" fontAlgn="base">
              <a:spcBef>
                <a:spcPct val="0"/>
              </a:spcBef>
              <a:spcAft>
                <a:spcPct val="0"/>
              </a:spcAft>
              <a:buFont typeface="Arial" panose="020B0604020202020204" pitchFamily="34" charset="0"/>
              <a:buChar char="•"/>
            </a:pPr>
            <a:r>
              <a:rPr lang="pl-PL" dirty="0" smtClean="0">
                <a:solidFill>
                  <a:srgbClr val="000000"/>
                </a:solidFill>
              </a:rPr>
              <a:t>Do </a:t>
            </a:r>
            <a:r>
              <a:rPr lang="pl-PL" dirty="0">
                <a:solidFill>
                  <a:srgbClr val="000000"/>
                </a:solidFill>
              </a:rPr>
              <a:t>zadań Funduszu należy przygotowywanie, aktualizacja i ocena wykonalności planów przymusowej restrukturyzacji </a:t>
            </a:r>
            <a:r>
              <a:rPr lang="pl-PL" dirty="0" smtClean="0">
                <a:solidFill>
                  <a:srgbClr val="000000"/>
                </a:solidFill>
              </a:rPr>
              <a:t>dla kas – w okresie 12 miesięcy od wejścia w życie ustawy. </a:t>
            </a:r>
          </a:p>
          <a:p>
            <a:pPr marL="285750" indent="-285750" algn="just" fontAlgn="base">
              <a:spcBef>
                <a:spcPct val="0"/>
              </a:spcBef>
              <a:spcAft>
                <a:spcPct val="0"/>
              </a:spcAft>
              <a:buFont typeface="Arial" panose="020B0604020202020204" pitchFamily="34" charset="0"/>
              <a:buChar char="•"/>
            </a:pPr>
            <a:endParaRPr lang="pl-PL" altLang="pl-PL" dirty="0" smtClean="0">
              <a:solidFill>
                <a:srgbClr val="000000"/>
              </a:solidFill>
              <a:ea typeface="ＭＳ Ｐゴシック" pitchFamily="34" charset="-128"/>
            </a:endParaRPr>
          </a:p>
          <a:p>
            <a:pPr marL="285750" indent="-285750" algn="just" fontAlgn="base">
              <a:spcBef>
                <a:spcPct val="0"/>
              </a:spcBef>
              <a:spcAft>
                <a:spcPct val="0"/>
              </a:spcAft>
              <a:buFont typeface="Arial" panose="020B0604020202020204" pitchFamily="34" charset="0"/>
              <a:buChar char="•"/>
            </a:pPr>
            <a:r>
              <a:rPr lang="pl-PL" altLang="pl-PL" dirty="0" smtClean="0">
                <a:solidFill>
                  <a:srgbClr val="000000"/>
                </a:solidFill>
                <a:ea typeface="ＭＳ Ｐゴシック" pitchFamily="34" charset="-128"/>
              </a:rPr>
              <a:t>Fundusz opracowuje plany na podstawie informacji pozyskiwanych z KNF i kas (rozporządzenie MF).</a:t>
            </a:r>
          </a:p>
          <a:p>
            <a:pPr marL="285750" indent="-285750" algn="just" fontAlgn="base">
              <a:spcBef>
                <a:spcPct val="0"/>
              </a:spcBef>
              <a:spcAft>
                <a:spcPct val="0"/>
              </a:spcAft>
              <a:buFont typeface="Arial" panose="020B0604020202020204" pitchFamily="34" charset="0"/>
              <a:buChar char="•"/>
            </a:pPr>
            <a:endParaRPr lang="pl-PL" altLang="pl-PL" dirty="0" smtClean="0">
              <a:solidFill>
                <a:srgbClr val="000000"/>
              </a:solidFill>
              <a:ea typeface="ＭＳ Ｐゴシック" pitchFamily="34" charset="-128"/>
            </a:endParaRPr>
          </a:p>
          <a:p>
            <a:pPr marL="285750" indent="-285750" algn="just" fontAlgn="base">
              <a:spcBef>
                <a:spcPct val="0"/>
              </a:spcBef>
              <a:spcAft>
                <a:spcPct val="0"/>
              </a:spcAft>
              <a:buFont typeface="Arial" panose="020B0604020202020204" pitchFamily="34" charset="0"/>
              <a:buChar char="•"/>
            </a:pPr>
            <a:r>
              <a:rPr lang="pl-PL" altLang="pl-PL" dirty="0" smtClean="0">
                <a:solidFill>
                  <a:srgbClr val="000000"/>
                </a:solidFill>
                <a:ea typeface="ＭＳ Ｐゴシック" pitchFamily="34" charset="-128"/>
              </a:rPr>
              <a:t>Fundusz nie zakłada potrzeby obciążania kas innymi zadaniami w zakresie przygotowania planów (art. 78 ust. 2 ustawy).</a:t>
            </a:r>
          </a:p>
          <a:p>
            <a:pPr marL="285750" indent="-285750" algn="just" fontAlgn="base">
              <a:spcBef>
                <a:spcPct val="0"/>
              </a:spcBef>
              <a:spcAft>
                <a:spcPct val="0"/>
              </a:spcAft>
              <a:buFont typeface="Arial" panose="020B0604020202020204" pitchFamily="34" charset="0"/>
              <a:buChar char="•"/>
            </a:pPr>
            <a:endParaRPr lang="pl-PL" altLang="pl-PL" dirty="0">
              <a:solidFill>
                <a:srgbClr val="000000"/>
              </a:solidFill>
              <a:ea typeface="ＭＳ Ｐゴシック" pitchFamily="34" charset="-128"/>
            </a:endParaRPr>
          </a:p>
          <a:p>
            <a:pPr marL="285750" indent="-285750" algn="just" fontAlgn="base">
              <a:spcBef>
                <a:spcPct val="0"/>
              </a:spcBef>
              <a:spcAft>
                <a:spcPct val="0"/>
              </a:spcAft>
              <a:buFont typeface="Arial" panose="020B0604020202020204" pitchFamily="34" charset="0"/>
              <a:buChar char="•"/>
            </a:pPr>
            <a:r>
              <a:rPr lang="pl-PL" altLang="pl-PL" dirty="0" smtClean="0">
                <a:solidFill>
                  <a:srgbClr val="000000"/>
                </a:solidFill>
                <a:ea typeface="ＭＳ Ｐゴシック" pitchFamily="34" charset="-128"/>
              </a:rPr>
              <a:t>Formalne przyjęcie planu nie jest konieczne do prowadzenia przymusowej restrukturyzacji .</a:t>
            </a:r>
            <a:endParaRPr lang="pl-PL" altLang="pl-PL" dirty="0">
              <a:solidFill>
                <a:srgbClr val="000000"/>
              </a:solidFill>
              <a:ea typeface="ＭＳ Ｐゴシック" pitchFamily="34" charset="-128"/>
            </a:endParaRPr>
          </a:p>
        </p:txBody>
      </p:sp>
      <p:grpSp>
        <p:nvGrpSpPr>
          <p:cNvPr id="25" name="Group 2"/>
          <p:cNvGrpSpPr>
            <a:grpSpLocks/>
          </p:cNvGrpSpPr>
          <p:nvPr/>
        </p:nvGrpSpPr>
        <p:grpSpPr bwMode="auto">
          <a:xfrm>
            <a:off x="256902" y="271463"/>
            <a:ext cx="8642350" cy="642938"/>
            <a:chOff x="158" y="164"/>
            <a:chExt cx="5444" cy="405"/>
          </a:xfrm>
        </p:grpSpPr>
        <p:sp>
          <p:nvSpPr>
            <p:cNvPr id="26" name="Rectangle 3"/>
            <p:cNvSpPr>
              <a:spLocks noChangeArrowheads="1"/>
            </p:cNvSpPr>
            <p:nvPr/>
          </p:nvSpPr>
          <p:spPr bwMode="auto">
            <a:xfrm>
              <a:off x="933" y="164"/>
              <a:ext cx="4669" cy="3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r>
                <a:rPr lang="pl-PL" b="1" dirty="0" smtClean="0">
                  <a:solidFill>
                    <a:srgbClr val="0000CC"/>
                  </a:solidFill>
                  <a:cs typeface="Arial" charset="0"/>
                </a:rPr>
                <a:t>Planowanie przymusowej restrukturyzacji</a:t>
              </a:r>
              <a:endParaRPr lang="en-US" b="1" dirty="0">
                <a:solidFill>
                  <a:srgbClr val="0000CC"/>
                </a:solidFill>
                <a:cs typeface="Arial" charset="0"/>
              </a:endParaRPr>
            </a:p>
          </p:txBody>
        </p:sp>
        <p:sp>
          <p:nvSpPr>
            <p:cNvPr id="27" name="Line 4"/>
            <p:cNvSpPr>
              <a:spLocks noChangeShapeType="1"/>
            </p:cNvSpPr>
            <p:nvPr/>
          </p:nvSpPr>
          <p:spPr bwMode="auto">
            <a:xfrm>
              <a:off x="158" y="569"/>
              <a:ext cx="5444" cy="0"/>
            </a:xfrm>
            <a:prstGeom prst="line">
              <a:avLst/>
            </a:prstGeom>
            <a:noFill/>
            <a:ln w="76200">
              <a:solidFill>
                <a:srgbClr val="EF9E0D"/>
              </a:solidFill>
              <a:round/>
              <a:headEnd/>
              <a:tailEnd/>
            </a:ln>
          </p:spPr>
          <p:txBody>
            <a:bodyPr/>
            <a:lstStyle/>
            <a:p>
              <a:pPr fontAlgn="base">
                <a:spcBef>
                  <a:spcPct val="0"/>
                </a:spcBef>
                <a:spcAft>
                  <a:spcPct val="0"/>
                </a:spcAft>
              </a:pPr>
              <a:endParaRPr lang="en-US" sz="800" b="1" dirty="0">
                <a:solidFill>
                  <a:srgbClr val="000000"/>
                </a:solidFill>
                <a:cs typeface="Arial" charset="0"/>
              </a:endParaRPr>
            </a:p>
          </p:txBody>
        </p:sp>
        <p:pic>
          <p:nvPicPr>
            <p:cNvPr id="28" name="Picture 5"/>
            <p:cNvPicPr>
              <a:picLocks noChangeAspect="1" noChangeArrowheads="1"/>
            </p:cNvPicPr>
            <p:nvPr/>
          </p:nvPicPr>
          <p:blipFill>
            <a:blip r:embed="rId3"/>
            <a:srcRect/>
            <a:stretch>
              <a:fillRect/>
            </a:stretch>
          </p:blipFill>
          <p:spPr bwMode="auto">
            <a:xfrm>
              <a:off x="158" y="171"/>
              <a:ext cx="775" cy="342"/>
            </a:xfrm>
            <a:prstGeom prst="rect">
              <a:avLst/>
            </a:prstGeom>
            <a:noFill/>
            <a:ln w="9525">
              <a:noFill/>
              <a:miter lim="800000"/>
              <a:headEnd/>
              <a:tailEnd/>
            </a:ln>
          </p:spPr>
        </p:pic>
      </p:grpSp>
    </p:spTree>
    <p:extLst>
      <p:ext uri="{BB962C8B-B14F-4D97-AF65-F5344CB8AC3E}">
        <p14:creationId xmlns:p14="http://schemas.microsoft.com/office/powerpoint/2010/main" val="10742564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55"/>
          <p:cNvSpPr>
            <a:spLocks noChangeArrowheads="1"/>
          </p:cNvSpPr>
          <p:nvPr/>
        </p:nvSpPr>
        <p:spPr bwMode="auto">
          <a:xfrm>
            <a:off x="250825" y="981075"/>
            <a:ext cx="8642350" cy="358775"/>
          </a:xfrm>
          <a:prstGeom prst="rect">
            <a:avLst/>
          </a:prstGeom>
          <a:solidFill>
            <a:srgbClr val="003366"/>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hangingPunct="1"/>
            <a:endParaRPr lang="en-US" altLang="pl-PL" sz="1600" dirty="0">
              <a:solidFill>
                <a:schemeClr val="bg1"/>
              </a:solidFill>
              <a:ea typeface="ＭＳ Ｐゴシック" pitchFamily="34" charset="-128"/>
            </a:endParaRPr>
          </a:p>
        </p:txBody>
      </p:sp>
      <p:sp>
        <p:nvSpPr>
          <p:cNvPr id="41" name="Prostokąt zaokrąglony 40"/>
          <p:cNvSpPr/>
          <p:nvPr/>
        </p:nvSpPr>
        <p:spPr>
          <a:xfrm>
            <a:off x="250825" y="1341438"/>
            <a:ext cx="8642350" cy="4895850"/>
          </a:xfrm>
          <a:prstGeom prst="roundRect">
            <a:avLst>
              <a:gd name="adj" fmla="val 0"/>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b="0" dirty="0">
              <a:solidFill>
                <a:prstClr val="white"/>
              </a:solidFill>
            </a:endParaRPr>
          </a:p>
        </p:txBody>
      </p:sp>
      <p:sp>
        <p:nvSpPr>
          <p:cNvPr id="189446" name="Rectangle 61"/>
          <p:cNvSpPr>
            <a:spLocks noChangeArrowheads="1"/>
          </p:cNvSpPr>
          <p:nvPr/>
        </p:nvSpPr>
        <p:spPr bwMode="auto">
          <a:xfrm>
            <a:off x="323850" y="1412875"/>
            <a:ext cx="8496622" cy="4752975"/>
          </a:xfrm>
          <a:prstGeom prst="rect">
            <a:avLst/>
          </a:prstGeom>
          <a:solidFill>
            <a:srgbClr val="92BA9F"/>
          </a:solidFill>
          <a:ln w="9525" algn="ctr">
            <a:solidFill>
              <a:srgbClr val="969696"/>
            </a:solidFill>
            <a:miter lim="800000"/>
            <a:headEnd/>
            <a:tailEnd/>
          </a:ln>
          <a:effectLs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hangingPunct="1"/>
            <a:endParaRPr lang="en-US" altLang="pl-PL" sz="1600" dirty="0">
              <a:solidFill>
                <a:schemeClr val="bg1"/>
              </a:solidFill>
              <a:ea typeface="ＭＳ Ｐゴシック" pitchFamily="34" charset="-128"/>
            </a:endParaRPr>
          </a:p>
        </p:txBody>
      </p:sp>
      <p:sp>
        <p:nvSpPr>
          <p:cNvPr id="189448" name="Rectangle 63"/>
          <p:cNvSpPr>
            <a:spLocks noChangeArrowheads="1"/>
          </p:cNvSpPr>
          <p:nvPr/>
        </p:nvSpPr>
        <p:spPr bwMode="auto">
          <a:xfrm>
            <a:off x="395288" y="1484784"/>
            <a:ext cx="8353176" cy="4536503"/>
          </a:xfrm>
          <a:prstGeom prst="rect">
            <a:avLst/>
          </a:prstGeom>
          <a:solidFill>
            <a:schemeClr val="bg1"/>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endParaRPr lang="en-US" altLang="pl-PL" dirty="0">
              <a:ea typeface="ＭＳ Ｐゴシック" pitchFamily="34" charset="-128"/>
            </a:endParaRPr>
          </a:p>
        </p:txBody>
      </p:sp>
      <p:sp>
        <p:nvSpPr>
          <p:cNvPr id="189450" name="Text Box 65"/>
          <p:cNvSpPr txBox="1">
            <a:spLocks noChangeArrowheads="1"/>
          </p:cNvSpPr>
          <p:nvPr/>
        </p:nvSpPr>
        <p:spPr bwMode="auto">
          <a:xfrm>
            <a:off x="395288" y="1484979"/>
            <a:ext cx="8424612"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0975" indent="-180975"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285750" indent="-285750">
              <a:buFont typeface="Arial" panose="020B0604020202020204" pitchFamily="34" charset="0"/>
              <a:buChar char="•"/>
            </a:pPr>
            <a:r>
              <a:rPr lang="pl-PL" sz="1600" dirty="0" smtClean="0"/>
              <a:t>Fundusz </a:t>
            </a:r>
            <a:r>
              <a:rPr lang="pl-PL" sz="1600" dirty="0"/>
              <a:t>dokonuje oceny wykonalności planu przymusowej </a:t>
            </a:r>
            <a:r>
              <a:rPr lang="pl-PL" sz="1600" dirty="0" smtClean="0"/>
              <a:t>restrukturyzacji:</a:t>
            </a:r>
            <a:endParaRPr lang="pl-PL" sz="1600" dirty="0"/>
          </a:p>
          <a:p>
            <a:pPr marL="847725" lvl="1">
              <a:buFont typeface="Arial" panose="020B0604020202020204" pitchFamily="34" charset="0"/>
              <a:buChar char="•"/>
            </a:pPr>
            <a:r>
              <a:rPr lang="pl-PL" sz="1600" dirty="0"/>
              <a:t>na etapie opracowania planu,</a:t>
            </a:r>
          </a:p>
          <a:p>
            <a:pPr marL="847725" lvl="1">
              <a:buFont typeface="Arial" panose="020B0604020202020204" pitchFamily="34" charset="0"/>
              <a:buChar char="•"/>
            </a:pPr>
            <a:r>
              <a:rPr lang="pl-PL" sz="1600" dirty="0"/>
              <a:t>co najmniej raz w roku podczas przeglądu planu,</a:t>
            </a:r>
          </a:p>
          <a:p>
            <a:pPr marL="847725" lvl="1">
              <a:buFont typeface="Arial" panose="020B0604020202020204" pitchFamily="34" charset="0"/>
              <a:buChar char="•"/>
            </a:pPr>
            <a:r>
              <a:rPr lang="pl-PL" sz="1600" dirty="0"/>
              <a:t>po istotnej zmianie organizacyjnej lub prawnej </a:t>
            </a:r>
            <a:r>
              <a:rPr lang="pl-PL" sz="1600" dirty="0" smtClean="0"/>
              <a:t>podmiotu.</a:t>
            </a:r>
          </a:p>
          <a:p>
            <a:pPr marL="285750">
              <a:buFont typeface="Arial" panose="020B0604020202020204" pitchFamily="34" charset="0"/>
              <a:buChar char="•"/>
            </a:pPr>
            <a:endParaRPr lang="pl-PL" sz="1600" dirty="0" smtClean="0"/>
          </a:p>
          <a:p>
            <a:pPr marL="285750">
              <a:buFont typeface="Arial" panose="020B0604020202020204" pitchFamily="34" charset="0"/>
              <a:buChar char="•"/>
            </a:pPr>
            <a:r>
              <a:rPr lang="pl-PL" sz="1600" dirty="0" smtClean="0"/>
              <a:t>Fundusz </a:t>
            </a:r>
            <a:r>
              <a:rPr lang="pl-PL" sz="1600" dirty="0"/>
              <a:t>w ramach oceny wykonalności planu przymusowej restrukturyzacji </a:t>
            </a:r>
            <a:r>
              <a:rPr lang="pl-PL" sz="1600" dirty="0" smtClean="0"/>
              <a:t>weryfikuje, </a:t>
            </a:r>
            <a:r>
              <a:rPr lang="pl-PL" sz="1600" dirty="0"/>
              <a:t>zgodnie z zasadami określonymi  w art. 26-32 rozporządzenia Komisji </a:t>
            </a:r>
            <a:r>
              <a:rPr lang="pl-PL" sz="1600" dirty="0" smtClean="0"/>
              <a:t>2016/1075, </a:t>
            </a:r>
            <a:r>
              <a:rPr lang="pl-PL" sz="1600" dirty="0"/>
              <a:t>wystąpienie okoliczności uniemożliwiających lub utrudniających </a:t>
            </a:r>
            <a:r>
              <a:rPr lang="pl-PL" sz="1600" dirty="0" smtClean="0"/>
              <a:t>jego </a:t>
            </a:r>
            <a:r>
              <a:rPr lang="pl-PL" sz="1600" dirty="0"/>
              <a:t>realizację w obszarach:</a:t>
            </a:r>
          </a:p>
          <a:p>
            <a:pPr marL="561975" lvl="1" indent="0"/>
            <a:r>
              <a:rPr lang="pl-PL" sz="1600" dirty="0"/>
              <a:t>a)	struktura </a:t>
            </a:r>
            <a:r>
              <a:rPr lang="pl-PL" sz="1600" dirty="0" smtClean="0"/>
              <a:t>podmiotu,</a:t>
            </a:r>
            <a:endParaRPr lang="pl-PL" sz="1600" dirty="0"/>
          </a:p>
          <a:p>
            <a:pPr marL="561975" lvl="1" indent="0"/>
            <a:r>
              <a:rPr lang="pl-PL" sz="1600" dirty="0"/>
              <a:t>b)	zabezpieczenie płynności w przymusowej restrukturyzacji,</a:t>
            </a:r>
          </a:p>
          <a:p>
            <a:pPr marL="561975" lvl="1" indent="0"/>
            <a:r>
              <a:rPr lang="pl-PL" sz="1600" dirty="0"/>
              <a:t>c)	zapewnienie informacji niezbędnych do przygotowania i przeprowadzenia  przymusowej restrukturyzacji ,</a:t>
            </a:r>
          </a:p>
          <a:p>
            <a:pPr marL="561975" lvl="1" indent="0"/>
            <a:r>
              <a:rPr lang="pl-PL" sz="1600" dirty="0"/>
              <a:t>d)	zapewnienie ciągłości działania, w tym dostęp do systemów płatności i rozliczeniowych,</a:t>
            </a:r>
          </a:p>
          <a:p>
            <a:pPr marL="561975" lvl="1" indent="0"/>
            <a:r>
              <a:rPr lang="pl-PL" sz="1600" dirty="0"/>
              <a:t>e)	</a:t>
            </a:r>
            <a:r>
              <a:rPr lang="pl-PL" sz="1600" dirty="0" smtClean="0"/>
              <a:t>kwota, alokacja </a:t>
            </a:r>
            <a:r>
              <a:rPr lang="pl-PL" sz="1600" dirty="0"/>
              <a:t>i </a:t>
            </a:r>
            <a:r>
              <a:rPr lang="pl-PL" sz="1600" dirty="0" smtClean="0"/>
              <a:t>struktura MREL - zdolność </a:t>
            </a:r>
            <a:r>
              <a:rPr lang="pl-PL" sz="1600" dirty="0"/>
              <a:t>absorbcji strat,</a:t>
            </a:r>
          </a:p>
          <a:p>
            <a:pPr marL="904875" lvl="1" indent="-342900">
              <a:buAutoNum type="alphaLcParenR" startAt="6"/>
            </a:pPr>
            <a:r>
              <a:rPr lang="pl-PL" sz="1600" dirty="0" smtClean="0"/>
              <a:t>kwestie prawne.</a:t>
            </a:r>
          </a:p>
          <a:p>
            <a:pPr marL="561975" lvl="1" indent="0"/>
            <a:endParaRPr lang="pl-PL" sz="1600" dirty="0"/>
          </a:p>
          <a:p>
            <a:pPr marL="847725" lvl="1">
              <a:buFont typeface="Arial" panose="020B0604020202020204" pitchFamily="34" charset="0"/>
              <a:buChar char="•"/>
            </a:pPr>
            <a:endParaRPr lang="pl-PL" sz="1600" b="0" dirty="0"/>
          </a:p>
        </p:txBody>
      </p:sp>
      <p:grpSp>
        <p:nvGrpSpPr>
          <p:cNvPr id="25" name="Group 2"/>
          <p:cNvGrpSpPr>
            <a:grpSpLocks/>
          </p:cNvGrpSpPr>
          <p:nvPr/>
        </p:nvGrpSpPr>
        <p:grpSpPr bwMode="auto">
          <a:xfrm>
            <a:off x="256902" y="271463"/>
            <a:ext cx="8642350" cy="642938"/>
            <a:chOff x="158" y="164"/>
            <a:chExt cx="5444" cy="405"/>
          </a:xfrm>
        </p:grpSpPr>
        <p:sp>
          <p:nvSpPr>
            <p:cNvPr id="26" name="Rectangle 3"/>
            <p:cNvSpPr>
              <a:spLocks noChangeArrowheads="1"/>
            </p:cNvSpPr>
            <p:nvPr/>
          </p:nvSpPr>
          <p:spPr bwMode="auto">
            <a:xfrm>
              <a:off x="654" y="164"/>
              <a:ext cx="4948" cy="363"/>
            </a:xfrm>
            <a:prstGeom prst="rect">
              <a:avLst/>
            </a:prstGeom>
            <a:solidFill>
              <a:srgbClr val="DDDDDD"/>
            </a:solidFill>
            <a:ln w="9525">
              <a:noFill/>
              <a:miter lim="800000"/>
              <a:headEnd/>
              <a:tailEnd/>
            </a:ln>
          </p:spPr>
          <p:txBody>
            <a:bodyPr wrap="none" anchor="ctr"/>
            <a:lstStyle/>
            <a:p>
              <a:pPr algn="ctr"/>
              <a:r>
                <a:rPr lang="pl-PL" b="1" dirty="0" smtClean="0">
                  <a:solidFill>
                    <a:srgbClr val="0000CC"/>
                  </a:solidFill>
                  <a:cs typeface="Arial" charset="0"/>
                </a:rPr>
                <a:t>Ocena wykonalności planu</a:t>
              </a:r>
              <a:endParaRPr lang="en-US" dirty="0">
                <a:solidFill>
                  <a:srgbClr val="0000CC"/>
                </a:solidFill>
              </a:endParaRPr>
            </a:p>
          </p:txBody>
        </p:sp>
        <p:sp>
          <p:nvSpPr>
            <p:cNvPr id="27" name="Line 4"/>
            <p:cNvSpPr>
              <a:spLocks noChangeShapeType="1"/>
            </p:cNvSpPr>
            <p:nvPr/>
          </p:nvSpPr>
          <p:spPr bwMode="auto">
            <a:xfrm>
              <a:off x="158" y="569"/>
              <a:ext cx="5444" cy="0"/>
            </a:xfrm>
            <a:prstGeom prst="line">
              <a:avLst/>
            </a:prstGeom>
            <a:noFill/>
            <a:ln w="76200">
              <a:solidFill>
                <a:srgbClr val="EF9E0D"/>
              </a:solidFill>
              <a:round/>
              <a:headEnd/>
              <a:tailEnd/>
            </a:ln>
          </p:spPr>
          <p:txBody>
            <a:bodyPr/>
            <a:lstStyle/>
            <a:p>
              <a:endParaRPr lang="en-US" dirty="0">
                <a:solidFill>
                  <a:srgbClr val="000000"/>
                </a:solidFill>
              </a:endParaRPr>
            </a:p>
          </p:txBody>
        </p:sp>
        <p:pic>
          <p:nvPicPr>
            <p:cNvPr id="28" name="Picture 5"/>
            <p:cNvPicPr>
              <a:picLocks noChangeAspect="1" noChangeArrowheads="1"/>
            </p:cNvPicPr>
            <p:nvPr/>
          </p:nvPicPr>
          <p:blipFill>
            <a:blip r:embed="rId3"/>
            <a:srcRect/>
            <a:stretch>
              <a:fillRect/>
            </a:stretch>
          </p:blipFill>
          <p:spPr bwMode="auto">
            <a:xfrm>
              <a:off x="158" y="171"/>
              <a:ext cx="775" cy="342"/>
            </a:xfrm>
            <a:prstGeom prst="rect">
              <a:avLst/>
            </a:prstGeom>
            <a:noFill/>
            <a:ln w="9525">
              <a:noFill/>
              <a:miter lim="800000"/>
              <a:headEnd/>
              <a:tailEnd/>
            </a:ln>
          </p:spPr>
        </p:pic>
      </p:grpSp>
    </p:spTree>
    <p:extLst>
      <p:ext uri="{BB962C8B-B14F-4D97-AF65-F5344CB8AC3E}">
        <p14:creationId xmlns:p14="http://schemas.microsoft.com/office/powerpoint/2010/main" val="41864352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55"/>
          <p:cNvSpPr>
            <a:spLocks noChangeArrowheads="1"/>
          </p:cNvSpPr>
          <p:nvPr/>
        </p:nvSpPr>
        <p:spPr bwMode="auto">
          <a:xfrm>
            <a:off x="250825" y="981075"/>
            <a:ext cx="8642350" cy="358775"/>
          </a:xfrm>
          <a:prstGeom prst="rect">
            <a:avLst/>
          </a:prstGeom>
          <a:solidFill>
            <a:srgbClr val="003366"/>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hangingPunct="1"/>
            <a:endParaRPr lang="en-US" altLang="pl-PL" sz="1600" dirty="0">
              <a:solidFill>
                <a:schemeClr val="bg1"/>
              </a:solidFill>
              <a:ea typeface="ＭＳ Ｐゴシック" pitchFamily="34" charset="-128"/>
            </a:endParaRPr>
          </a:p>
        </p:txBody>
      </p:sp>
      <p:sp>
        <p:nvSpPr>
          <p:cNvPr id="41" name="Prostokąt zaokrąglony 40"/>
          <p:cNvSpPr/>
          <p:nvPr/>
        </p:nvSpPr>
        <p:spPr>
          <a:xfrm>
            <a:off x="250825" y="1341438"/>
            <a:ext cx="8642350" cy="4895850"/>
          </a:xfrm>
          <a:prstGeom prst="roundRect">
            <a:avLst>
              <a:gd name="adj" fmla="val 0"/>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b="0" dirty="0">
              <a:solidFill>
                <a:prstClr val="white"/>
              </a:solidFill>
            </a:endParaRPr>
          </a:p>
        </p:txBody>
      </p:sp>
      <p:sp>
        <p:nvSpPr>
          <p:cNvPr id="189446" name="Rectangle 61"/>
          <p:cNvSpPr>
            <a:spLocks noChangeArrowheads="1"/>
          </p:cNvSpPr>
          <p:nvPr/>
        </p:nvSpPr>
        <p:spPr bwMode="auto">
          <a:xfrm>
            <a:off x="323850" y="1412875"/>
            <a:ext cx="8496622" cy="4752975"/>
          </a:xfrm>
          <a:prstGeom prst="rect">
            <a:avLst/>
          </a:prstGeom>
          <a:solidFill>
            <a:srgbClr val="92BA9F"/>
          </a:solidFill>
          <a:ln w="9525" algn="ctr">
            <a:solidFill>
              <a:srgbClr val="969696"/>
            </a:solidFill>
            <a:miter lim="800000"/>
            <a:headEnd/>
            <a:tailEnd/>
          </a:ln>
          <a:effectLs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hangingPunct="1"/>
            <a:endParaRPr lang="en-US" altLang="pl-PL" sz="1600" dirty="0">
              <a:solidFill>
                <a:schemeClr val="bg1"/>
              </a:solidFill>
              <a:ea typeface="ＭＳ Ｐゴシック" pitchFamily="34" charset="-128"/>
            </a:endParaRPr>
          </a:p>
        </p:txBody>
      </p:sp>
      <p:sp>
        <p:nvSpPr>
          <p:cNvPr id="189448" name="Rectangle 63"/>
          <p:cNvSpPr>
            <a:spLocks noChangeArrowheads="1"/>
          </p:cNvSpPr>
          <p:nvPr/>
        </p:nvSpPr>
        <p:spPr bwMode="auto">
          <a:xfrm>
            <a:off x="395288" y="1629568"/>
            <a:ext cx="8353176" cy="4391719"/>
          </a:xfrm>
          <a:prstGeom prst="rect">
            <a:avLst/>
          </a:prstGeom>
          <a:solidFill>
            <a:schemeClr val="bg1"/>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endParaRPr lang="en-US" altLang="pl-PL" dirty="0">
              <a:ea typeface="ＭＳ Ｐゴシック" pitchFamily="34" charset="-128"/>
            </a:endParaRPr>
          </a:p>
        </p:txBody>
      </p:sp>
      <p:sp>
        <p:nvSpPr>
          <p:cNvPr id="189450" name="Text Box 65"/>
          <p:cNvSpPr txBox="1">
            <a:spLocks noChangeArrowheads="1"/>
          </p:cNvSpPr>
          <p:nvPr/>
        </p:nvSpPr>
        <p:spPr bwMode="auto">
          <a:xfrm>
            <a:off x="323850" y="1700808"/>
            <a:ext cx="8424612"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0975" indent="-180975"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285750" lvl="0" indent="-285750">
              <a:buFont typeface="Arial" panose="020B0604020202020204" pitchFamily="34" charset="0"/>
              <a:buChar char="•"/>
            </a:pPr>
            <a:r>
              <a:rPr lang="pl-PL" sz="1600" dirty="0" smtClean="0"/>
              <a:t>Nie przyjmuje się planu jeśli ocena wykonalności jest negatywna.</a:t>
            </a:r>
          </a:p>
          <a:p>
            <a:pPr marL="285750" lvl="0" indent="-285750">
              <a:buFont typeface="Arial" panose="020B0604020202020204" pitchFamily="34" charset="0"/>
              <a:buChar char="•"/>
            </a:pPr>
            <a:endParaRPr lang="pl-PL" sz="1600" dirty="0"/>
          </a:p>
          <a:p>
            <a:pPr marL="285750" lvl="0" indent="-285750">
              <a:buFont typeface="Arial" panose="020B0604020202020204" pitchFamily="34" charset="0"/>
              <a:buChar char="•"/>
            </a:pPr>
            <a:r>
              <a:rPr lang="pl-PL" sz="1600" dirty="0" smtClean="0"/>
              <a:t>Fundusz informuje </a:t>
            </a:r>
            <a:r>
              <a:rPr lang="pl-PL" sz="1600" dirty="0"/>
              <a:t>podmiot o stwierdzonych, w trakcie oceny wykonalności planu, okolicznościach uniemożliwiających lub utrudniających przeprowadzenie przymusowej </a:t>
            </a:r>
            <a:r>
              <a:rPr lang="pl-PL" sz="1600" dirty="0" smtClean="0"/>
              <a:t>restrukturyzacji.</a:t>
            </a:r>
          </a:p>
          <a:p>
            <a:pPr marL="285750" lvl="0" indent="-285750">
              <a:buFont typeface="Arial" panose="020B0604020202020204" pitchFamily="34" charset="0"/>
              <a:buChar char="•"/>
            </a:pPr>
            <a:endParaRPr lang="pl-PL" sz="1600" dirty="0"/>
          </a:p>
          <a:p>
            <a:pPr marL="285750" lvl="0" indent="-285750">
              <a:buFont typeface="Arial" panose="020B0604020202020204" pitchFamily="34" charset="0"/>
              <a:buChar char="•"/>
            </a:pPr>
            <a:r>
              <a:rPr lang="pl-PL" sz="1600" dirty="0" smtClean="0"/>
              <a:t>Podmiot przedstawia plan </a:t>
            </a:r>
            <a:r>
              <a:rPr lang="pl-PL" sz="1600" dirty="0"/>
              <a:t>działań w celu usunięcia zidentyfikowanych przeszkód wykonalności planu tj</a:t>
            </a:r>
            <a:r>
              <a:rPr lang="pl-PL" sz="1600" dirty="0" smtClean="0"/>
              <a:t>.:</a:t>
            </a:r>
            <a:endParaRPr lang="pl-PL" sz="1600" dirty="0"/>
          </a:p>
          <a:p>
            <a:pPr marL="847725" lvl="1">
              <a:buFont typeface="Arial" panose="020B0604020202020204" pitchFamily="34" charset="0"/>
              <a:buChar char="•"/>
            </a:pPr>
            <a:r>
              <a:rPr lang="pl-PL" sz="1600" dirty="0" smtClean="0"/>
              <a:t>opis </a:t>
            </a:r>
            <a:r>
              <a:rPr lang="pl-PL" sz="1600" dirty="0"/>
              <a:t>środków, które zostaną zastosowane w celu usunięcia przeszkód, w </a:t>
            </a:r>
            <a:r>
              <a:rPr lang="pl-PL" sz="1600" dirty="0" smtClean="0"/>
              <a:t>tym uzasadnienie </a:t>
            </a:r>
            <a:r>
              <a:rPr lang="pl-PL" sz="1600" dirty="0"/>
              <a:t>ich doboru, termin usunięcia przeszkód </a:t>
            </a:r>
            <a:r>
              <a:rPr lang="pl-PL" sz="1600" dirty="0" smtClean="0"/>
              <a:t>(zastosowania środków),</a:t>
            </a:r>
            <a:endParaRPr lang="pl-PL" sz="1600" dirty="0"/>
          </a:p>
          <a:p>
            <a:pPr marL="847725" lvl="1">
              <a:buFont typeface="Arial" panose="020B0604020202020204" pitchFamily="34" charset="0"/>
              <a:buChar char="•"/>
            </a:pPr>
            <a:r>
              <a:rPr lang="pl-PL" sz="1600" dirty="0" smtClean="0"/>
              <a:t>harmonogram </a:t>
            </a:r>
            <a:r>
              <a:rPr lang="pl-PL" sz="1600" dirty="0"/>
              <a:t>działań w celu usunięcia przeszkód, </a:t>
            </a:r>
            <a:r>
              <a:rPr lang="pl-PL" sz="1600" dirty="0" smtClean="0"/>
              <a:t>w </a:t>
            </a:r>
            <a:r>
              <a:rPr lang="pl-PL" sz="1600" dirty="0"/>
              <a:t>szczególności ramy </a:t>
            </a:r>
            <a:r>
              <a:rPr lang="pl-PL" sz="1600" dirty="0" smtClean="0"/>
              <a:t>czasowe </a:t>
            </a:r>
            <a:r>
              <a:rPr lang="pl-PL" sz="1600" dirty="0"/>
              <a:t>na wykonanie </a:t>
            </a:r>
            <a:r>
              <a:rPr lang="pl-PL" sz="1600" dirty="0" smtClean="0"/>
              <a:t>każdego </a:t>
            </a:r>
            <a:r>
              <a:rPr lang="pl-PL" sz="1600" dirty="0"/>
              <a:t>elementu </a:t>
            </a:r>
            <a:r>
              <a:rPr lang="pl-PL" sz="1600" dirty="0" smtClean="0"/>
              <a:t>harmonogramu,</a:t>
            </a:r>
            <a:endParaRPr lang="pl-PL" sz="1600" dirty="0"/>
          </a:p>
          <a:p>
            <a:pPr marL="847725" lvl="1">
              <a:buFont typeface="Arial" panose="020B0604020202020204" pitchFamily="34" charset="0"/>
              <a:buChar char="•"/>
            </a:pPr>
            <a:r>
              <a:rPr lang="pl-PL" sz="1600" dirty="0" smtClean="0"/>
              <a:t>wskazanie </a:t>
            </a:r>
            <a:r>
              <a:rPr lang="pl-PL" sz="1600" dirty="0"/>
              <a:t>osób odpowiedzialnych za realizację </a:t>
            </a:r>
            <a:r>
              <a:rPr lang="pl-PL" sz="1600" dirty="0" smtClean="0"/>
              <a:t>harmonogramu.</a:t>
            </a:r>
          </a:p>
          <a:p>
            <a:pPr marL="561975" lvl="1" indent="0"/>
            <a:endParaRPr lang="pl-PL" sz="1600" dirty="0"/>
          </a:p>
          <a:p>
            <a:pPr marL="285750" lvl="1">
              <a:buFont typeface="Arial" panose="020B0604020202020204" pitchFamily="34" charset="0"/>
              <a:buChar char="•"/>
            </a:pPr>
            <a:r>
              <a:rPr lang="pl-PL" sz="1600" dirty="0" smtClean="0"/>
              <a:t>Podmiot ma 4 miesiące od otrzymania informacji na opracowanie i przedstawienie planu.</a:t>
            </a:r>
          </a:p>
        </p:txBody>
      </p:sp>
      <p:grpSp>
        <p:nvGrpSpPr>
          <p:cNvPr id="25" name="Group 2"/>
          <p:cNvGrpSpPr>
            <a:grpSpLocks/>
          </p:cNvGrpSpPr>
          <p:nvPr/>
        </p:nvGrpSpPr>
        <p:grpSpPr bwMode="auto">
          <a:xfrm>
            <a:off x="256902" y="271463"/>
            <a:ext cx="8642350" cy="642938"/>
            <a:chOff x="158" y="164"/>
            <a:chExt cx="5444" cy="405"/>
          </a:xfrm>
        </p:grpSpPr>
        <p:sp>
          <p:nvSpPr>
            <p:cNvPr id="26" name="Rectangle 3"/>
            <p:cNvSpPr>
              <a:spLocks noChangeArrowheads="1"/>
            </p:cNvSpPr>
            <p:nvPr/>
          </p:nvSpPr>
          <p:spPr bwMode="auto">
            <a:xfrm>
              <a:off x="654" y="164"/>
              <a:ext cx="4948" cy="363"/>
            </a:xfrm>
            <a:prstGeom prst="rect">
              <a:avLst/>
            </a:prstGeom>
            <a:solidFill>
              <a:srgbClr val="DDDDDD"/>
            </a:solidFill>
            <a:ln w="9525">
              <a:noFill/>
              <a:miter lim="800000"/>
              <a:headEnd/>
              <a:tailEnd/>
            </a:ln>
          </p:spPr>
          <p:txBody>
            <a:bodyPr wrap="none" anchor="ctr"/>
            <a:lstStyle/>
            <a:p>
              <a:pPr algn="ctr"/>
              <a:r>
                <a:rPr lang="pl-PL" sz="1600" b="1" dirty="0">
                  <a:solidFill>
                    <a:srgbClr val="0000CC"/>
                  </a:solidFill>
                  <a:cs typeface="Arial" charset="0"/>
                </a:rPr>
                <a:t>Ocena wykonalności </a:t>
              </a:r>
              <a:r>
                <a:rPr lang="pl-PL" sz="1600" b="1" dirty="0" smtClean="0">
                  <a:solidFill>
                    <a:srgbClr val="0000CC"/>
                  </a:solidFill>
                  <a:cs typeface="Arial" charset="0"/>
                </a:rPr>
                <a:t>planu - zalecenia</a:t>
              </a:r>
              <a:endParaRPr lang="en-US" sz="1600" dirty="0">
                <a:solidFill>
                  <a:srgbClr val="0000CC"/>
                </a:solidFill>
              </a:endParaRPr>
            </a:p>
          </p:txBody>
        </p:sp>
        <p:sp>
          <p:nvSpPr>
            <p:cNvPr id="27" name="Line 4"/>
            <p:cNvSpPr>
              <a:spLocks noChangeShapeType="1"/>
            </p:cNvSpPr>
            <p:nvPr/>
          </p:nvSpPr>
          <p:spPr bwMode="auto">
            <a:xfrm>
              <a:off x="158" y="569"/>
              <a:ext cx="5444" cy="0"/>
            </a:xfrm>
            <a:prstGeom prst="line">
              <a:avLst/>
            </a:prstGeom>
            <a:noFill/>
            <a:ln w="76200">
              <a:solidFill>
                <a:srgbClr val="EF9E0D"/>
              </a:solidFill>
              <a:round/>
              <a:headEnd/>
              <a:tailEnd/>
            </a:ln>
          </p:spPr>
          <p:txBody>
            <a:bodyPr/>
            <a:lstStyle/>
            <a:p>
              <a:endParaRPr lang="en-US" dirty="0">
                <a:solidFill>
                  <a:srgbClr val="000000"/>
                </a:solidFill>
              </a:endParaRPr>
            </a:p>
          </p:txBody>
        </p:sp>
        <p:pic>
          <p:nvPicPr>
            <p:cNvPr id="28" name="Picture 5"/>
            <p:cNvPicPr>
              <a:picLocks noChangeAspect="1" noChangeArrowheads="1"/>
            </p:cNvPicPr>
            <p:nvPr/>
          </p:nvPicPr>
          <p:blipFill>
            <a:blip r:embed="rId3"/>
            <a:srcRect/>
            <a:stretch>
              <a:fillRect/>
            </a:stretch>
          </p:blipFill>
          <p:spPr bwMode="auto">
            <a:xfrm>
              <a:off x="158" y="171"/>
              <a:ext cx="775" cy="342"/>
            </a:xfrm>
            <a:prstGeom prst="rect">
              <a:avLst/>
            </a:prstGeom>
            <a:noFill/>
            <a:ln w="9525">
              <a:noFill/>
              <a:miter lim="800000"/>
              <a:headEnd/>
              <a:tailEnd/>
            </a:ln>
          </p:spPr>
        </p:pic>
      </p:grpSp>
    </p:spTree>
    <p:extLst>
      <p:ext uri="{BB962C8B-B14F-4D97-AF65-F5344CB8AC3E}">
        <p14:creationId xmlns:p14="http://schemas.microsoft.com/office/powerpoint/2010/main" val="30983530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Prostokąt 24"/>
          <p:cNvSpPr/>
          <p:nvPr/>
        </p:nvSpPr>
        <p:spPr>
          <a:xfrm>
            <a:off x="4572000" y="1052736"/>
            <a:ext cx="2520280" cy="56886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rgbClr val="FFFFFF"/>
              </a:solidFill>
            </a:endParaRPr>
          </a:p>
        </p:txBody>
      </p:sp>
      <p:sp>
        <p:nvSpPr>
          <p:cNvPr id="4" name="Prostokąt 3"/>
          <p:cNvSpPr/>
          <p:nvPr/>
        </p:nvSpPr>
        <p:spPr>
          <a:xfrm>
            <a:off x="1835696" y="1052736"/>
            <a:ext cx="2592634" cy="568863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rgbClr val="FFFFFF"/>
              </a:solidFill>
            </a:endParaRPr>
          </a:p>
        </p:txBody>
      </p:sp>
      <p:grpSp>
        <p:nvGrpSpPr>
          <p:cNvPr id="96259" name="Group 2"/>
          <p:cNvGrpSpPr>
            <a:grpSpLocks/>
          </p:cNvGrpSpPr>
          <p:nvPr/>
        </p:nvGrpSpPr>
        <p:grpSpPr bwMode="auto">
          <a:xfrm>
            <a:off x="250825" y="260350"/>
            <a:ext cx="8642350" cy="642938"/>
            <a:chOff x="158" y="164"/>
            <a:chExt cx="5444" cy="405"/>
          </a:xfrm>
        </p:grpSpPr>
        <p:sp>
          <p:nvSpPr>
            <p:cNvPr id="96260" name="Rectangle 3"/>
            <p:cNvSpPr>
              <a:spLocks noChangeArrowheads="1"/>
            </p:cNvSpPr>
            <p:nvPr/>
          </p:nvSpPr>
          <p:spPr bwMode="auto">
            <a:xfrm>
              <a:off x="933" y="164"/>
              <a:ext cx="4669" cy="363"/>
            </a:xfrm>
            <a:prstGeom prst="rect">
              <a:avLst/>
            </a:prstGeom>
            <a:solidFill>
              <a:srgbClr val="DDDDDD"/>
            </a:solidFill>
            <a:ln w="9525">
              <a:noFill/>
              <a:miter lim="800000"/>
              <a:headEnd/>
              <a:tailEnd/>
            </a:ln>
          </p:spPr>
          <p:txBody>
            <a:bodyPr wrap="none" anchor="ctr"/>
            <a:lstStyle/>
            <a:p>
              <a:pPr algn="ctr"/>
              <a:r>
                <a:rPr lang="pl-PL" b="1" dirty="0" smtClean="0">
                  <a:solidFill>
                    <a:srgbClr val="3333CC"/>
                  </a:solidFill>
                </a:rPr>
                <a:t>Usuwanie przeszkód wykonalności planu</a:t>
              </a:r>
              <a:endParaRPr lang="pl-PL" b="1" dirty="0">
                <a:solidFill>
                  <a:srgbClr val="3333CC"/>
                </a:solidFill>
              </a:endParaRPr>
            </a:p>
          </p:txBody>
        </p:sp>
        <p:sp>
          <p:nvSpPr>
            <p:cNvPr id="96261" name="Line 4"/>
            <p:cNvSpPr>
              <a:spLocks noChangeShapeType="1"/>
            </p:cNvSpPr>
            <p:nvPr/>
          </p:nvSpPr>
          <p:spPr bwMode="auto">
            <a:xfrm>
              <a:off x="158" y="569"/>
              <a:ext cx="5444" cy="0"/>
            </a:xfrm>
            <a:prstGeom prst="line">
              <a:avLst/>
            </a:prstGeom>
            <a:noFill/>
            <a:ln w="76200">
              <a:solidFill>
                <a:srgbClr val="EF9E0D"/>
              </a:solidFill>
              <a:round/>
              <a:headEnd/>
              <a:tailEnd/>
            </a:ln>
          </p:spPr>
          <p:txBody>
            <a:bodyPr/>
            <a:lstStyle/>
            <a:p>
              <a:endParaRPr lang="pl-PL">
                <a:solidFill>
                  <a:srgbClr val="000000"/>
                </a:solidFill>
              </a:endParaRPr>
            </a:p>
          </p:txBody>
        </p:sp>
        <p:pic>
          <p:nvPicPr>
            <p:cNvPr id="96262" name="Picture 5"/>
            <p:cNvPicPr>
              <a:picLocks noChangeAspect="1" noChangeArrowheads="1"/>
            </p:cNvPicPr>
            <p:nvPr/>
          </p:nvPicPr>
          <p:blipFill>
            <a:blip r:embed="rId2"/>
            <a:srcRect/>
            <a:stretch>
              <a:fillRect/>
            </a:stretch>
          </p:blipFill>
          <p:spPr bwMode="auto">
            <a:xfrm>
              <a:off x="158" y="171"/>
              <a:ext cx="775" cy="342"/>
            </a:xfrm>
            <a:prstGeom prst="rect">
              <a:avLst/>
            </a:prstGeom>
            <a:noFill/>
            <a:ln w="9525">
              <a:noFill/>
              <a:miter lim="800000"/>
              <a:headEnd/>
              <a:tailEnd/>
            </a:ln>
          </p:spPr>
        </p:pic>
      </p:grpSp>
      <p:sp>
        <p:nvSpPr>
          <p:cNvPr id="29" name="Schemat blokowy: dokument 28"/>
          <p:cNvSpPr/>
          <p:nvPr/>
        </p:nvSpPr>
        <p:spPr>
          <a:xfrm>
            <a:off x="2087897" y="1321645"/>
            <a:ext cx="2088232" cy="1091417"/>
          </a:xfrm>
          <a:prstGeom prst="flowChartDocumen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1200" b="1" dirty="0" smtClean="0">
                <a:solidFill>
                  <a:srgbClr val="FFFFFF"/>
                </a:solidFill>
              </a:rPr>
              <a:t>Informacja KNF o okolicznościach uniemożliwiających lub utrudniających wykonanie planu</a:t>
            </a:r>
            <a:endParaRPr lang="pl-PL" sz="1200" b="1" dirty="0">
              <a:solidFill>
                <a:srgbClr val="FFFFFF"/>
              </a:solidFill>
            </a:endParaRPr>
          </a:p>
        </p:txBody>
      </p:sp>
      <p:sp>
        <p:nvSpPr>
          <p:cNvPr id="39" name="AutoShape 5"/>
          <p:cNvSpPr>
            <a:spLocks noChangeArrowheads="1"/>
          </p:cNvSpPr>
          <p:nvPr/>
        </p:nvSpPr>
        <p:spPr bwMode="auto">
          <a:xfrm>
            <a:off x="1923485" y="2506770"/>
            <a:ext cx="2447925" cy="503238"/>
          </a:xfrm>
          <a:prstGeom prst="roundRect">
            <a:avLst>
              <a:gd name="adj" fmla="val 16667"/>
            </a:avLst>
          </a:prstGeom>
          <a:solidFill>
            <a:srgbClr val="FFC000"/>
          </a:solidFill>
          <a:ln w="25400" algn="ctr">
            <a:solidFill>
              <a:srgbClr val="0070C0"/>
            </a:solidFill>
            <a:round/>
            <a:headEnd/>
            <a:tailEnd/>
          </a:ln>
          <a:effectLst/>
        </p:spPr>
        <p:txBody>
          <a:bodyPr wrap="none" anchor="ctr"/>
          <a:lstStyle/>
          <a:p>
            <a:pPr algn="ctr">
              <a:lnSpc>
                <a:spcPct val="90000"/>
              </a:lnSpc>
            </a:pPr>
            <a:r>
              <a:rPr lang="pl-PL" sz="1400" b="1" dirty="0" smtClean="0">
                <a:solidFill>
                  <a:srgbClr val="000000"/>
                </a:solidFill>
              </a:rPr>
              <a:t>Przygotowanie planu</a:t>
            </a:r>
          </a:p>
          <a:p>
            <a:pPr algn="ctr">
              <a:lnSpc>
                <a:spcPct val="90000"/>
              </a:lnSpc>
            </a:pPr>
            <a:r>
              <a:rPr lang="pl-PL" sz="1400" b="1" dirty="0" smtClean="0">
                <a:solidFill>
                  <a:srgbClr val="000000"/>
                </a:solidFill>
              </a:rPr>
              <a:t>usunięcia przeszkód</a:t>
            </a:r>
            <a:endParaRPr lang="pl-PL" sz="1400" b="1" dirty="0">
              <a:solidFill>
                <a:srgbClr val="000000"/>
              </a:solidFill>
            </a:endParaRPr>
          </a:p>
        </p:txBody>
      </p:sp>
      <p:sp>
        <p:nvSpPr>
          <p:cNvPr id="42" name="Rectangle 46"/>
          <p:cNvSpPr>
            <a:spLocks noChangeArrowheads="1"/>
          </p:cNvSpPr>
          <p:nvPr/>
        </p:nvSpPr>
        <p:spPr bwMode="auto">
          <a:xfrm>
            <a:off x="7294663" y="1156342"/>
            <a:ext cx="1586954" cy="379470"/>
          </a:xfrm>
          <a:prstGeom prst="rect">
            <a:avLst/>
          </a:prstGeom>
          <a:solidFill>
            <a:schemeClr val="accent1"/>
          </a:solidFill>
          <a:ln w="25400" algn="ctr">
            <a:solidFill>
              <a:srgbClr val="808080"/>
            </a:solidFill>
            <a:prstDash val="solid"/>
            <a:miter lim="800000"/>
            <a:headEnd/>
            <a:tailEnd/>
          </a:ln>
          <a:effectLst/>
        </p:spPr>
        <p:txBody>
          <a:bodyPr wrap="none" anchor="ctr"/>
          <a:lstStyle/>
          <a:p>
            <a:endParaRPr lang="pl-PL">
              <a:solidFill>
                <a:srgbClr val="000000"/>
              </a:solidFill>
            </a:endParaRPr>
          </a:p>
        </p:txBody>
      </p:sp>
      <p:sp>
        <p:nvSpPr>
          <p:cNvPr id="43" name="Text Box 47"/>
          <p:cNvSpPr txBox="1">
            <a:spLocks noChangeArrowheads="1"/>
          </p:cNvSpPr>
          <p:nvPr/>
        </p:nvSpPr>
        <p:spPr bwMode="auto">
          <a:xfrm>
            <a:off x="7294662" y="1237403"/>
            <a:ext cx="1586955" cy="276999"/>
          </a:xfrm>
          <a:prstGeom prst="rect">
            <a:avLst/>
          </a:prstGeom>
          <a:noFill/>
          <a:ln w="9525" algn="ctr">
            <a:noFill/>
            <a:miter lim="800000"/>
            <a:headEnd/>
            <a:tailEnd/>
          </a:ln>
          <a:effectLst/>
        </p:spPr>
        <p:txBody>
          <a:bodyPr wrap="square">
            <a:spAutoFit/>
          </a:bodyPr>
          <a:lstStyle/>
          <a:p>
            <a:pPr algn="ctr"/>
            <a:r>
              <a:rPr lang="pl-PL" sz="1200" dirty="0">
                <a:solidFill>
                  <a:srgbClr val="000000"/>
                </a:solidFill>
              </a:rPr>
              <a:t>Informacja </a:t>
            </a:r>
            <a:r>
              <a:rPr lang="pl-PL" sz="1200" dirty="0" smtClean="0">
                <a:solidFill>
                  <a:srgbClr val="000000"/>
                </a:solidFill>
              </a:rPr>
              <a:t>do KNF</a:t>
            </a:r>
            <a:endParaRPr lang="pl-PL" sz="1200" dirty="0">
              <a:solidFill>
                <a:srgbClr val="000000"/>
              </a:solidFill>
            </a:endParaRPr>
          </a:p>
        </p:txBody>
      </p:sp>
      <p:sp>
        <p:nvSpPr>
          <p:cNvPr id="2" name="Prostokąt 1"/>
          <p:cNvSpPr/>
          <p:nvPr/>
        </p:nvSpPr>
        <p:spPr>
          <a:xfrm>
            <a:off x="7230724" y="5008626"/>
            <a:ext cx="1811856" cy="4452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dirty="0" smtClean="0">
                <a:solidFill>
                  <a:srgbClr val="000000"/>
                </a:solidFill>
              </a:rPr>
              <a:t>Informacja do KNF o wydanych zaleceniach </a:t>
            </a:r>
            <a:endParaRPr lang="pl-PL" sz="1200" dirty="0">
              <a:solidFill>
                <a:srgbClr val="000000"/>
              </a:solidFill>
            </a:endParaRPr>
          </a:p>
        </p:txBody>
      </p:sp>
      <p:sp>
        <p:nvSpPr>
          <p:cNvPr id="23" name="AutoShape 5"/>
          <p:cNvSpPr>
            <a:spLocks noChangeArrowheads="1"/>
          </p:cNvSpPr>
          <p:nvPr/>
        </p:nvSpPr>
        <p:spPr bwMode="auto">
          <a:xfrm>
            <a:off x="4607584" y="1340474"/>
            <a:ext cx="2447925" cy="644169"/>
          </a:xfrm>
          <a:prstGeom prst="roundRect">
            <a:avLst>
              <a:gd name="adj" fmla="val 16667"/>
            </a:avLst>
          </a:prstGeom>
          <a:solidFill>
            <a:srgbClr val="00B0F0"/>
          </a:solidFill>
          <a:ln w="25400" algn="ctr">
            <a:solidFill>
              <a:srgbClr val="FF0000"/>
            </a:solidFill>
            <a:round/>
            <a:headEnd/>
            <a:tailEnd/>
          </a:ln>
          <a:effectLst/>
        </p:spPr>
        <p:txBody>
          <a:bodyPr wrap="square" anchor="ctr"/>
          <a:lstStyle/>
          <a:p>
            <a:pPr algn="ctr">
              <a:lnSpc>
                <a:spcPct val="90000"/>
              </a:lnSpc>
            </a:pPr>
            <a:r>
              <a:rPr lang="pl-PL" sz="1400" b="1" dirty="0" smtClean="0">
                <a:solidFill>
                  <a:srgbClr val="FF0000"/>
                </a:solidFill>
              </a:rPr>
              <a:t>Ocena wykonalności planu</a:t>
            </a:r>
            <a:endParaRPr lang="pl-PL" sz="1400" b="1" dirty="0">
              <a:solidFill>
                <a:srgbClr val="FF0000"/>
              </a:solidFill>
            </a:endParaRPr>
          </a:p>
        </p:txBody>
      </p:sp>
      <p:sp>
        <p:nvSpPr>
          <p:cNvPr id="34" name="AutoShape 32"/>
          <p:cNvSpPr>
            <a:spLocks noChangeArrowheads="1"/>
          </p:cNvSpPr>
          <p:nvPr/>
        </p:nvSpPr>
        <p:spPr bwMode="auto">
          <a:xfrm>
            <a:off x="2959732" y="2284859"/>
            <a:ext cx="287338" cy="294322"/>
          </a:xfrm>
          <a:prstGeom prst="downArrow">
            <a:avLst>
              <a:gd name="adj1" fmla="val 63537"/>
              <a:gd name="adj2" fmla="val 65750"/>
            </a:avLst>
          </a:prstGeom>
          <a:solidFill>
            <a:srgbClr val="D00000"/>
          </a:solidFill>
          <a:ln w="15875" algn="ctr">
            <a:solidFill>
              <a:srgbClr val="969696"/>
            </a:solidFill>
            <a:miter lim="800000"/>
            <a:headEnd/>
            <a:tailEnd/>
          </a:ln>
        </p:spPr>
        <p:txBody>
          <a:bodyPr wrap="none" anchor="ctr"/>
          <a:lstStyle/>
          <a:p>
            <a:endParaRPr lang="pl-PL">
              <a:solidFill>
                <a:srgbClr val="000000"/>
              </a:solidFill>
            </a:endParaRPr>
          </a:p>
        </p:txBody>
      </p:sp>
      <p:sp>
        <p:nvSpPr>
          <p:cNvPr id="26" name="Schemat blokowy: dokument 25"/>
          <p:cNvSpPr/>
          <p:nvPr/>
        </p:nvSpPr>
        <p:spPr>
          <a:xfrm>
            <a:off x="4766513" y="2137438"/>
            <a:ext cx="2088232" cy="957123"/>
          </a:xfrm>
          <a:prstGeom prst="flowChartDocumen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1200" b="1" dirty="0" smtClean="0">
                <a:solidFill>
                  <a:srgbClr val="FFFFFF"/>
                </a:solidFill>
              </a:rPr>
              <a:t>Przedstawienie planu usunięcia przeszkód</a:t>
            </a:r>
            <a:endParaRPr lang="pl-PL" sz="1200" b="1" dirty="0">
              <a:solidFill>
                <a:srgbClr val="FFFFFF"/>
              </a:solidFill>
            </a:endParaRPr>
          </a:p>
        </p:txBody>
      </p:sp>
      <p:sp>
        <p:nvSpPr>
          <p:cNvPr id="5" name="Strzałka w prawo 4"/>
          <p:cNvSpPr/>
          <p:nvPr/>
        </p:nvSpPr>
        <p:spPr>
          <a:xfrm rot="10800000">
            <a:off x="4145176" y="1469844"/>
            <a:ext cx="421881" cy="35863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rgbClr val="FFFFFF"/>
              </a:solidFill>
            </a:endParaRPr>
          </a:p>
        </p:txBody>
      </p:sp>
      <p:sp>
        <p:nvSpPr>
          <p:cNvPr id="46" name="Prostokąt 45"/>
          <p:cNvSpPr/>
          <p:nvPr/>
        </p:nvSpPr>
        <p:spPr>
          <a:xfrm>
            <a:off x="7209053" y="3189325"/>
            <a:ext cx="1818037" cy="3978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dirty="0" smtClean="0">
                <a:solidFill>
                  <a:srgbClr val="000000"/>
                </a:solidFill>
              </a:rPr>
              <a:t>Zasięgnięcie opinii KNF</a:t>
            </a:r>
            <a:endParaRPr lang="pl-PL" sz="1200" dirty="0">
              <a:solidFill>
                <a:srgbClr val="000000"/>
              </a:solidFill>
            </a:endParaRPr>
          </a:p>
        </p:txBody>
      </p:sp>
      <p:sp>
        <p:nvSpPr>
          <p:cNvPr id="47" name="AutoShape 5"/>
          <p:cNvSpPr>
            <a:spLocks noChangeArrowheads="1"/>
          </p:cNvSpPr>
          <p:nvPr/>
        </p:nvSpPr>
        <p:spPr bwMode="auto">
          <a:xfrm>
            <a:off x="4667662" y="3152184"/>
            <a:ext cx="2447925" cy="503238"/>
          </a:xfrm>
          <a:prstGeom prst="roundRect">
            <a:avLst>
              <a:gd name="adj" fmla="val 16667"/>
            </a:avLst>
          </a:prstGeom>
          <a:solidFill>
            <a:srgbClr val="00B0F0"/>
          </a:solidFill>
          <a:ln w="25400" algn="ctr">
            <a:solidFill>
              <a:srgbClr val="0070C0"/>
            </a:solidFill>
            <a:round/>
            <a:headEnd/>
            <a:tailEnd/>
          </a:ln>
          <a:effectLst/>
        </p:spPr>
        <p:txBody>
          <a:bodyPr wrap="none" anchor="ctr"/>
          <a:lstStyle/>
          <a:p>
            <a:pPr algn="ctr">
              <a:lnSpc>
                <a:spcPct val="90000"/>
              </a:lnSpc>
            </a:pPr>
            <a:r>
              <a:rPr lang="pl-PL" sz="1400" b="1" dirty="0" smtClean="0">
                <a:solidFill>
                  <a:srgbClr val="000000"/>
                </a:solidFill>
              </a:rPr>
              <a:t>Ocena planu</a:t>
            </a:r>
            <a:endParaRPr lang="pl-PL" sz="1400" b="1" dirty="0">
              <a:solidFill>
                <a:srgbClr val="000000"/>
              </a:solidFill>
            </a:endParaRPr>
          </a:p>
        </p:txBody>
      </p:sp>
      <p:sp>
        <p:nvSpPr>
          <p:cNvPr id="48" name="Schemat blokowy: dokument 47"/>
          <p:cNvSpPr/>
          <p:nvPr/>
        </p:nvSpPr>
        <p:spPr>
          <a:xfrm>
            <a:off x="2144332" y="4737586"/>
            <a:ext cx="2088232" cy="593009"/>
          </a:xfrm>
          <a:prstGeom prst="flowChartDocumen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1200" b="1" dirty="0" smtClean="0">
                <a:solidFill>
                  <a:srgbClr val="FFFFFF"/>
                </a:solidFill>
              </a:rPr>
              <a:t>Zalecenia zastosowania środków</a:t>
            </a:r>
            <a:endParaRPr lang="pl-PL" sz="1200" b="1" dirty="0">
              <a:solidFill>
                <a:srgbClr val="FFFFFF"/>
              </a:solidFill>
            </a:endParaRPr>
          </a:p>
        </p:txBody>
      </p:sp>
      <p:sp>
        <p:nvSpPr>
          <p:cNvPr id="41" name="AutoShape 32"/>
          <p:cNvSpPr>
            <a:spLocks noChangeArrowheads="1"/>
          </p:cNvSpPr>
          <p:nvPr/>
        </p:nvSpPr>
        <p:spPr bwMode="auto">
          <a:xfrm>
            <a:off x="5650481" y="2834075"/>
            <a:ext cx="287338" cy="318109"/>
          </a:xfrm>
          <a:prstGeom prst="downArrow">
            <a:avLst>
              <a:gd name="adj1" fmla="val 63537"/>
              <a:gd name="adj2" fmla="val 65750"/>
            </a:avLst>
          </a:prstGeom>
          <a:solidFill>
            <a:srgbClr val="D00000"/>
          </a:solidFill>
          <a:ln w="15875" algn="ctr">
            <a:solidFill>
              <a:srgbClr val="969696"/>
            </a:solidFill>
            <a:miter lim="800000"/>
            <a:headEnd/>
            <a:tailEnd/>
          </a:ln>
        </p:spPr>
        <p:txBody>
          <a:bodyPr wrap="none" anchor="ctr"/>
          <a:lstStyle/>
          <a:p>
            <a:endParaRPr lang="pl-PL">
              <a:solidFill>
                <a:srgbClr val="000000"/>
              </a:solidFill>
            </a:endParaRPr>
          </a:p>
        </p:txBody>
      </p:sp>
      <p:sp>
        <p:nvSpPr>
          <p:cNvPr id="51" name="Prostokąt 50"/>
          <p:cNvSpPr/>
          <p:nvPr/>
        </p:nvSpPr>
        <p:spPr>
          <a:xfrm>
            <a:off x="7199781" y="3938486"/>
            <a:ext cx="1818037" cy="4386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dirty="0" smtClean="0">
                <a:solidFill>
                  <a:srgbClr val="000000"/>
                </a:solidFill>
              </a:rPr>
              <a:t>Zasięgnięcie opinii KNF</a:t>
            </a:r>
            <a:endParaRPr lang="pl-PL" sz="1200" dirty="0">
              <a:solidFill>
                <a:srgbClr val="000000"/>
              </a:solidFill>
            </a:endParaRPr>
          </a:p>
        </p:txBody>
      </p:sp>
      <p:sp>
        <p:nvSpPr>
          <p:cNvPr id="54" name="Strzałka w lewo i prawo 53"/>
          <p:cNvSpPr/>
          <p:nvPr/>
        </p:nvSpPr>
        <p:spPr>
          <a:xfrm>
            <a:off x="6854581" y="3288095"/>
            <a:ext cx="432048" cy="231415"/>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rgbClr val="FFFFFF"/>
              </a:solidFill>
            </a:endParaRPr>
          </a:p>
        </p:txBody>
      </p:sp>
      <p:sp>
        <p:nvSpPr>
          <p:cNvPr id="7" name="pole tekstowe 6"/>
          <p:cNvSpPr txBox="1"/>
          <p:nvPr/>
        </p:nvSpPr>
        <p:spPr>
          <a:xfrm>
            <a:off x="2483768" y="848991"/>
            <a:ext cx="1239266" cy="369332"/>
          </a:xfrm>
          <a:prstGeom prst="rect">
            <a:avLst/>
          </a:prstGeom>
          <a:solidFill>
            <a:srgbClr val="00B0F0"/>
          </a:solidFill>
        </p:spPr>
        <p:txBody>
          <a:bodyPr wrap="square" rtlCol="0">
            <a:spAutoFit/>
          </a:bodyPr>
          <a:lstStyle/>
          <a:p>
            <a:pPr algn="ctr"/>
            <a:r>
              <a:rPr lang="pl-PL" b="1" dirty="0" smtClean="0">
                <a:solidFill>
                  <a:srgbClr val="000000"/>
                </a:solidFill>
              </a:rPr>
              <a:t>Podmiot</a:t>
            </a:r>
            <a:endParaRPr lang="pl-PL" b="1" dirty="0">
              <a:solidFill>
                <a:srgbClr val="000000"/>
              </a:solidFill>
            </a:endParaRPr>
          </a:p>
        </p:txBody>
      </p:sp>
      <p:sp>
        <p:nvSpPr>
          <p:cNvPr id="56" name="pole tekstowe 55"/>
          <p:cNvSpPr txBox="1"/>
          <p:nvPr/>
        </p:nvSpPr>
        <p:spPr>
          <a:xfrm>
            <a:off x="5254090" y="868071"/>
            <a:ext cx="1080120" cy="369332"/>
          </a:xfrm>
          <a:prstGeom prst="rect">
            <a:avLst/>
          </a:prstGeom>
          <a:solidFill>
            <a:schemeClr val="accent2"/>
          </a:solidFill>
        </p:spPr>
        <p:txBody>
          <a:bodyPr wrap="square" rtlCol="0">
            <a:spAutoFit/>
          </a:bodyPr>
          <a:lstStyle/>
          <a:p>
            <a:pPr algn="ctr"/>
            <a:r>
              <a:rPr lang="pl-PL" b="1" dirty="0" smtClean="0">
                <a:solidFill>
                  <a:srgbClr val="000000"/>
                </a:solidFill>
              </a:rPr>
              <a:t>BFG</a:t>
            </a:r>
            <a:endParaRPr lang="pl-PL" b="1" dirty="0">
              <a:solidFill>
                <a:srgbClr val="000000"/>
              </a:solidFill>
            </a:endParaRPr>
          </a:p>
        </p:txBody>
      </p:sp>
      <p:sp>
        <p:nvSpPr>
          <p:cNvPr id="57" name="AutoShape 5"/>
          <p:cNvSpPr>
            <a:spLocks noChangeArrowheads="1"/>
          </p:cNvSpPr>
          <p:nvPr/>
        </p:nvSpPr>
        <p:spPr bwMode="auto">
          <a:xfrm>
            <a:off x="1915231" y="3189325"/>
            <a:ext cx="2447925" cy="503238"/>
          </a:xfrm>
          <a:prstGeom prst="roundRect">
            <a:avLst>
              <a:gd name="adj" fmla="val 16667"/>
            </a:avLst>
          </a:prstGeom>
          <a:solidFill>
            <a:srgbClr val="FFC000"/>
          </a:solidFill>
          <a:ln w="25400" algn="ctr">
            <a:solidFill>
              <a:srgbClr val="0070C0"/>
            </a:solidFill>
            <a:round/>
            <a:headEnd/>
            <a:tailEnd/>
          </a:ln>
          <a:effectLst/>
        </p:spPr>
        <p:txBody>
          <a:bodyPr wrap="none" anchor="ctr"/>
          <a:lstStyle/>
          <a:p>
            <a:pPr algn="ctr">
              <a:lnSpc>
                <a:spcPct val="90000"/>
              </a:lnSpc>
            </a:pPr>
            <a:r>
              <a:rPr lang="pl-PL" sz="1400" b="1" dirty="0" smtClean="0">
                <a:solidFill>
                  <a:srgbClr val="000000"/>
                </a:solidFill>
              </a:rPr>
              <a:t>Realizacja planu</a:t>
            </a:r>
            <a:endParaRPr lang="pl-PL" sz="1400" b="1" dirty="0">
              <a:solidFill>
                <a:srgbClr val="000000"/>
              </a:solidFill>
            </a:endParaRPr>
          </a:p>
        </p:txBody>
      </p:sp>
      <p:sp>
        <p:nvSpPr>
          <p:cNvPr id="37" name="Strzałka w prawo 36"/>
          <p:cNvSpPr/>
          <p:nvPr/>
        </p:nvSpPr>
        <p:spPr>
          <a:xfrm rot="10800000">
            <a:off x="4313193" y="3261391"/>
            <a:ext cx="421881" cy="358633"/>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rgbClr val="FFFFFF"/>
              </a:solidFill>
            </a:endParaRPr>
          </a:p>
        </p:txBody>
      </p:sp>
      <p:sp>
        <p:nvSpPr>
          <p:cNvPr id="28" name="Strzałka w prawo 27"/>
          <p:cNvSpPr/>
          <p:nvPr/>
        </p:nvSpPr>
        <p:spPr>
          <a:xfrm>
            <a:off x="4371409" y="2568624"/>
            <a:ext cx="421881" cy="35863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FFFFFF"/>
              </a:solidFill>
            </a:endParaRPr>
          </a:p>
        </p:txBody>
      </p:sp>
      <p:sp>
        <p:nvSpPr>
          <p:cNvPr id="59" name="AutoShape 5"/>
          <p:cNvSpPr>
            <a:spLocks noChangeArrowheads="1"/>
          </p:cNvSpPr>
          <p:nvPr/>
        </p:nvSpPr>
        <p:spPr bwMode="auto">
          <a:xfrm>
            <a:off x="4658440" y="3821161"/>
            <a:ext cx="2447925" cy="700512"/>
          </a:xfrm>
          <a:prstGeom prst="roundRect">
            <a:avLst>
              <a:gd name="adj" fmla="val 16667"/>
            </a:avLst>
          </a:prstGeom>
          <a:solidFill>
            <a:srgbClr val="00B0F0"/>
          </a:solidFill>
          <a:ln w="25400" algn="ctr">
            <a:solidFill>
              <a:srgbClr val="0070C0"/>
            </a:solidFill>
            <a:round/>
            <a:headEnd/>
            <a:tailEnd/>
          </a:ln>
          <a:effectLst/>
        </p:spPr>
        <p:txBody>
          <a:bodyPr wrap="square" anchor="ctr"/>
          <a:lstStyle/>
          <a:p>
            <a:pPr algn="ctr">
              <a:lnSpc>
                <a:spcPct val="90000"/>
              </a:lnSpc>
            </a:pPr>
            <a:r>
              <a:rPr lang="pl-PL" sz="1400" b="1" dirty="0" smtClean="0">
                <a:solidFill>
                  <a:srgbClr val="000000"/>
                </a:solidFill>
              </a:rPr>
              <a:t>Określenie środków koniecznych do usunięcia przeszkód</a:t>
            </a:r>
            <a:endParaRPr lang="pl-PL" sz="1400" b="1" dirty="0">
              <a:solidFill>
                <a:srgbClr val="000000"/>
              </a:solidFill>
            </a:endParaRPr>
          </a:p>
        </p:txBody>
      </p:sp>
      <p:sp>
        <p:nvSpPr>
          <p:cNvPr id="60" name="Strzałka w lewo i prawo 59"/>
          <p:cNvSpPr/>
          <p:nvPr/>
        </p:nvSpPr>
        <p:spPr>
          <a:xfrm>
            <a:off x="6876256" y="4171417"/>
            <a:ext cx="432048" cy="231415"/>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rgbClr val="FFFFFF"/>
              </a:solidFill>
            </a:endParaRPr>
          </a:p>
        </p:txBody>
      </p:sp>
      <p:sp>
        <p:nvSpPr>
          <p:cNvPr id="61" name="AutoShape 5"/>
          <p:cNvSpPr>
            <a:spLocks noChangeArrowheads="1"/>
          </p:cNvSpPr>
          <p:nvPr/>
        </p:nvSpPr>
        <p:spPr bwMode="auto">
          <a:xfrm>
            <a:off x="1900782" y="5533669"/>
            <a:ext cx="2447925" cy="503238"/>
          </a:xfrm>
          <a:prstGeom prst="roundRect">
            <a:avLst>
              <a:gd name="adj" fmla="val 16667"/>
            </a:avLst>
          </a:prstGeom>
          <a:solidFill>
            <a:srgbClr val="FFC000"/>
          </a:solidFill>
          <a:ln w="25400" algn="ctr">
            <a:solidFill>
              <a:srgbClr val="0070C0"/>
            </a:solidFill>
            <a:round/>
            <a:headEnd/>
            <a:tailEnd/>
          </a:ln>
          <a:effectLst/>
        </p:spPr>
        <p:txBody>
          <a:bodyPr wrap="square" anchor="ctr"/>
          <a:lstStyle/>
          <a:p>
            <a:pPr algn="ctr">
              <a:lnSpc>
                <a:spcPct val="90000"/>
              </a:lnSpc>
            </a:pPr>
            <a:r>
              <a:rPr lang="pl-PL" sz="1400" b="1" dirty="0" smtClean="0">
                <a:solidFill>
                  <a:srgbClr val="000000"/>
                </a:solidFill>
              </a:rPr>
              <a:t>Przygotowanie planu realizacji zaleceń</a:t>
            </a:r>
            <a:endParaRPr lang="pl-PL" sz="1400" b="1" dirty="0">
              <a:solidFill>
                <a:srgbClr val="000000"/>
              </a:solidFill>
            </a:endParaRPr>
          </a:p>
        </p:txBody>
      </p:sp>
      <p:sp>
        <p:nvSpPr>
          <p:cNvPr id="62" name="AutoShape 5"/>
          <p:cNvSpPr>
            <a:spLocks noChangeArrowheads="1"/>
          </p:cNvSpPr>
          <p:nvPr/>
        </p:nvSpPr>
        <p:spPr bwMode="auto">
          <a:xfrm>
            <a:off x="4634815" y="4721612"/>
            <a:ext cx="2447925" cy="574029"/>
          </a:xfrm>
          <a:prstGeom prst="roundRect">
            <a:avLst>
              <a:gd name="adj" fmla="val 16667"/>
            </a:avLst>
          </a:prstGeom>
          <a:solidFill>
            <a:srgbClr val="00B0F0"/>
          </a:solidFill>
          <a:ln w="25400" algn="ctr">
            <a:solidFill>
              <a:srgbClr val="0070C0"/>
            </a:solidFill>
            <a:round/>
            <a:headEnd/>
            <a:tailEnd/>
          </a:ln>
          <a:effectLst/>
        </p:spPr>
        <p:txBody>
          <a:bodyPr wrap="none" anchor="ctr"/>
          <a:lstStyle/>
          <a:p>
            <a:pPr algn="ctr">
              <a:lnSpc>
                <a:spcPct val="90000"/>
              </a:lnSpc>
            </a:pPr>
            <a:r>
              <a:rPr lang="pl-PL" sz="1400" b="1" dirty="0" smtClean="0">
                <a:solidFill>
                  <a:srgbClr val="000000"/>
                </a:solidFill>
              </a:rPr>
              <a:t>Przygotowanie zaleceń</a:t>
            </a:r>
            <a:endParaRPr lang="pl-PL" sz="1400" b="1" dirty="0">
              <a:solidFill>
                <a:srgbClr val="000000"/>
              </a:solidFill>
            </a:endParaRPr>
          </a:p>
        </p:txBody>
      </p:sp>
      <p:sp>
        <p:nvSpPr>
          <p:cNvPr id="63" name="AutoShape 32"/>
          <p:cNvSpPr>
            <a:spLocks noChangeArrowheads="1"/>
          </p:cNvSpPr>
          <p:nvPr/>
        </p:nvSpPr>
        <p:spPr bwMode="auto">
          <a:xfrm>
            <a:off x="5650481" y="4457837"/>
            <a:ext cx="287338" cy="310321"/>
          </a:xfrm>
          <a:prstGeom prst="downArrow">
            <a:avLst>
              <a:gd name="adj1" fmla="val 63537"/>
              <a:gd name="adj2" fmla="val 65750"/>
            </a:avLst>
          </a:prstGeom>
          <a:solidFill>
            <a:srgbClr val="D00000"/>
          </a:solidFill>
          <a:ln w="15875" algn="ctr">
            <a:solidFill>
              <a:srgbClr val="969696"/>
            </a:solidFill>
            <a:miter lim="800000"/>
            <a:headEnd/>
            <a:tailEnd/>
          </a:ln>
        </p:spPr>
        <p:txBody>
          <a:bodyPr wrap="none" anchor="ctr"/>
          <a:lstStyle/>
          <a:p>
            <a:endParaRPr lang="pl-PL">
              <a:solidFill>
                <a:srgbClr val="000000"/>
              </a:solidFill>
            </a:endParaRPr>
          </a:p>
        </p:txBody>
      </p:sp>
      <p:sp>
        <p:nvSpPr>
          <p:cNvPr id="40" name="AutoShape 32"/>
          <p:cNvSpPr>
            <a:spLocks noChangeArrowheads="1"/>
          </p:cNvSpPr>
          <p:nvPr/>
        </p:nvSpPr>
        <p:spPr bwMode="auto">
          <a:xfrm rot="5400000">
            <a:off x="4277141" y="4729370"/>
            <a:ext cx="287338" cy="503237"/>
          </a:xfrm>
          <a:prstGeom prst="downArrow">
            <a:avLst>
              <a:gd name="adj1" fmla="val 63537"/>
              <a:gd name="adj2" fmla="val 65750"/>
            </a:avLst>
          </a:prstGeom>
          <a:solidFill>
            <a:srgbClr val="D00000"/>
          </a:solidFill>
          <a:ln w="15875" algn="ctr">
            <a:solidFill>
              <a:srgbClr val="969696"/>
            </a:solidFill>
            <a:miter lim="800000"/>
            <a:headEnd/>
            <a:tailEnd/>
          </a:ln>
        </p:spPr>
        <p:txBody>
          <a:bodyPr wrap="none" anchor="ctr"/>
          <a:lstStyle/>
          <a:p>
            <a:endParaRPr lang="pl-PL">
              <a:solidFill>
                <a:srgbClr val="000000"/>
              </a:solidFill>
            </a:endParaRPr>
          </a:p>
        </p:txBody>
      </p:sp>
      <p:sp>
        <p:nvSpPr>
          <p:cNvPr id="64" name="AutoShape 32"/>
          <p:cNvSpPr>
            <a:spLocks noChangeArrowheads="1"/>
          </p:cNvSpPr>
          <p:nvPr/>
        </p:nvSpPr>
        <p:spPr bwMode="auto">
          <a:xfrm>
            <a:off x="2981076" y="5231275"/>
            <a:ext cx="287338" cy="310321"/>
          </a:xfrm>
          <a:prstGeom prst="downArrow">
            <a:avLst>
              <a:gd name="adj1" fmla="val 63537"/>
              <a:gd name="adj2" fmla="val 65750"/>
            </a:avLst>
          </a:prstGeom>
          <a:solidFill>
            <a:srgbClr val="D00000"/>
          </a:solidFill>
          <a:ln w="15875" algn="ctr">
            <a:solidFill>
              <a:srgbClr val="969696"/>
            </a:solidFill>
            <a:miter lim="800000"/>
            <a:headEnd/>
            <a:tailEnd/>
          </a:ln>
        </p:spPr>
        <p:txBody>
          <a:bodyPr wrap="none" anchor="ctr"/>
          <a:lstStyle/>
          <a:p>
            <a:endParaRPr lang="pl-PL">
              <a:solidFill>
                <a:srgbClr val="000000"/>
              </a:solidFill>
            </a:endParaRPr>
          </a:p>
        </p:txBody>
      </p:sp>
      <p:sp>
        <p:nvSpPr>
          <p:cNvPr id="65" name="Prostokąt 64"/>
          <p:cNvSpPr/>
          <p:nvPr/>
        </p:nvSpPr>
        <p:spPr>
          <a:xfrm>
            <a:off x="7227309" y="4528487"/>
            <a:ext cx="1818037" cy="4386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dirty="0" smtClean="0">
                <a:solidFill>
                  <a:srgbClr val="000000"/>
                </a:solidFill>
              </a:rPr>
              <a:t>Zasięgnięcie opinii KNF</a:t>
            </a:r>
            <a:endParaRPr lang="pl-PL" sz="1200" dirty="0">
              <a:solidFill>
                <a:srgbClr val="000000"/>
              </a:solidFill>
            </a:endParaRPr>
          </a:p>
        </p:txBody>
      </p:sp>
      <p:sp>
        <p:nvSpPr>
          <p:cNvPr id="67" name="Strzałka w lewo i prawo 66"/>
          <p:cNvSpPr/>
          <p:nvPr/>
        </p:nvSpPr>
        <p:spPr>
          <a:xfrm>
            <a:off x="6890341" y="4721612"/>
            <a:ext cx="432048" cy="231415"/>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rgbClr val="FFFFFF"/>
              </a:solidFill>
            </a:endParaRPr>
          </a:p>
        </p:txBody>
      </p:sp>
      <p:sp>
        <p:nvSpPr>
          <p:cNvPr id="68" name="Strzałka w prawo 67"/>
          <p:cNvSpPr/>
          <p:nvPr/>
        </p:nvSpPr>
        <p:spPr>
          <a:xfrm>
            <a:off x="6904647" y="5091657"/>
            <a:ext cx="421881" cy="22257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rgbClr val="FFFFFF"/>
              </a:solidFill>
            </a:endParaRPr>
          </a:p>
        </p:txBody>
      </p:sp>
      <p:sp>
        <p:nvSpPr>
          <p:cNvPr id="69" name="AutoShape 5"/>
          <p:cNvSpPr>
            <a:spLocks noChangeArrowheads="1"/>
          </p:cNvSpPr>
          <p:nvPr/>
        </p:nvSpPr>
        <p:spPr bwMode="auto">
          <a:xfrm>
            <a:off x="4622680" y="6202952"/>
            <a:ext cx="2447925" cy="503238"/>
          </a:xfrm>
          <a:prstGeom prst="roundRect">
            <a:avLst>
              <a:gd name="adj" fmla="val 16667"/>
            </a:avLst>
          </a:prstGeom>
          <a:solidFill>
            <a:srgbClr val="00B0F0"/>
          </a:solidFill>
          <a:ln w="25400" algn="ctr">
            <a:solidFill>
              <a:srgbClr val="0070C0"/>
            </a:solidFill>
            <a:round/>
            <a:headEnd/>
            <a:tailEnd/>
          </a:ln>
          <a:effectLst/>
        </p:spPr>
        <p:txBody>
          <a:bodyPr wrap="none" anchor="ctr"/>
          <a:lstStyle/>
          <a:p>
            <a:pPr algn="ctr">
              <a:lnSpc>
                <a:spcPct val="90000"/>
              </a:lnSpc>
            </a:pPr>
            <a:r>
              <a:rPr lang="pl-PL" sz="1400" b="1" dirty="0" smtClean="0">
                <a:solidFill>
                  <a:srgbClr val="000000"/>
                </a:solidFill>
              </a:rPr>
              <a:t>Monitoring realizacji</a:t>
            </a:r>
            <a:endParaRPr lang="pl-PL" sz="1400" b="1" dirty="0">
              <a:solidFill>
                <a:srgbClr val="000000"/>
              </a:solidFill>
            </a:endParaRPr>
          </a:p>
        </p:txBody>
      </p:sp>
      <p:sp>
        <p:nvSpPr>
          <p:cNvPr id="3" name="Nawias klamrowy otwierający 2"/>
          <p:cNvSpPr/>
          <p:nvPr/>
        </p:nvSpPr>
        <p:spPr>
          <a:xfrm>
            <a:off x="1481138" y="1321645"/>
            <a:ext cx="354558" cy="1772916"/>
          </a:xfrm>
          <a:prstGeom prst="leftBrace">
            <a:avLst/>
          </a:prstGeom>
          <a:ln w="254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8" name="pole tekstowe 7"/>
          <p:cNvSpPr txBox="1"/>
          <p:nvPr/>
        </p:nvSpPr>
        <p:spPr>
          <a:xfrm>
            <a:off x="179512" y="2115582"/>
            <a:ext cx="1301626" cy="338554"/>
          </a:xfrm>
          <a:prstGeom prst="rect">
            <a:avLst/>
          </a:prstGeom>
          <a:noFill/>
        </p:spPr>
        <p:txBody>
          <a:bodyPr wrap="square" rtlCol="0">
            <a:spAutoFit/>
          </a:bodyPr>
          <a:lstStyle/>
          <a:p>
            <a:r>
              <a:rPr lang="pl-PL" sz="1600" b="1" dirty="0" smtClean="0"/>
              <a:t>4 miesiące</a:t>
            </a:r>
            <a:endParaRPr lang="pl-PL" sz="1600" b="1" dirty="0"/>
          </a:p>
        </p:txBody>
      </p:sp>
      <p:sp>
        <p:nvSpPr>
          <p:cNvPr id="70" name="Nawias klamrowy otwierający 69"/>
          <p:cNvSpPr/>
          <p:nvPr/>
        </p:nvSpPr>
        <p:spPr>
          <a:xfrm>
            <a:off x="1456259" y="4612998"/>
            <a:ext cx="354558" cy="1423910"/>
          </a:xfrm>
          <a:prstGeom prst="leftBrace">
            <a:avLst/>
          </a:prstGeom>
          <a:ln w="254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49" name="AutoShape 32"/>
          <p:cNvSpPr>
            <a:spLocks noChangeArrowheads="1"/>
          </p:cNvSpPr>
          <p:nvPr/>
        </p:nvSpPr>
        <p:spPr bwMode="auto">
          <a:xfrm>
            <a:off x="5650481" y="3566078"/>
            <a:ext cx="287338" cy="310321"/>
          </a:xfrm>
          <a:prstGeom prst="downArrow">
            <a:avLst>
              <a:gd name="adj1" fmla="val 63537"/>
              <a:gd name="adj2" fmla="val 65750"/>
            </a:avLst>
          </a:prstGeom>
          <a:solidFill>
            <a:srgbClr val="D00000"/>
          </a:solidFill>
          <a:ln w="15875" algn="ctr">
            <a:solidFill>
              <a:srgbClr val="969696"/>
            </a:solidFill>
            <a:miter lim="800000"/>
            <a:headEnd/>
            <a:tailEnd/>
          </a:ln>
        </p:spPr>
        <p:txBody>
          <a:bodyPr wrap="none" anchor="ctr"/>
          <a:lstStyle/>
          <a:p>
            <a:endParaRPr lang="pl-PL">
              <a:solidFill>
                <a:srgbClr val="000000"/>
              </a:solidFill>
            </a:endParaRPr>
          </a:p>
        </p:txBody>
      </p:sp>
      <p:sp>
        <p:nvSpPr>
          <p:cNvPr id="71" name="Schemat blokowy: dokument 70"/>
          <p:cNvSpPr/>
          <p:nvPr/>
        </p:nvSpPr>
        <p:spPr>
          <a:xfrm>
            <a:off x="4787430" y="5533669"/>
            <a:ext cx="2088232" cy="591964"/>
          </a:xfrm>
          <a:prstGeom prst="flowChartDocumen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1200" b="1" dirty="0" smtClean="0">
                <a:solidFill>
                  <a:srgbClr val="FFFFFF"/>
                </a:solidFill>
              </a:rPr>
              <a:t>Przedstawienie planu realizacji zaleceń</a:t>
            </a:r>
            <a:endParaRPr lang="pl-PL" sz="1200" b="1" dirty="0">
              <a:solidFill>
                <a:srgbClr val="FFFFFF"/>
              </a:solidFill>
            </a:endParaRPr>
          </a:p>
        </p:txBody>
      </p:sp>
      <p:sp>
        <p:nvSpPr>
          <p:cNvPr id="72" name="AutoShape 5"/>
          <p:cNvSpPr>
            <a:spLocks noChangeArrowheads="1"/>
          </p:cNvSpPr>
          <p:nvPr/>
        </p:nvSpPr>
        <p:spPr bwMode="auto">
          <a:xfrm>
            <a:off x="1923484" y="6202951"/>
            <a:ext cx="2447925" cy="503238"/>
          </a:xfrm>
          <a:prstGeom prst="roundRect">
            <a:avLst>
              <a:gd name="adj" fmla="val 16667"/>
            </a:avLst>
          </a:prstGeom>
          <a:solidFill>
            <a:srgbClr val="FFC000"/>
          </a:solidFill>
          <a:ln w="25400" algn="ctr">
            <a:solidFill>
              <a:srgbClr val="0070C0"/>
            </a:solidFill>
            <a:round/>
            <a:headEnd/>
            <a:tailEnd/>
          </a:ln>
          <a:effectLst/>
        </p:spPr>
        <p:txBody>
          <a:bodyPr wrap="none" anchor="ctr"/>
          <a:lstStyle/>
          <a:p>
            <a:pPr algn="ctr">
              <a:lnSpc>
                <a:spcPct val="90000"/>
              </a:lnSpc>
            </a:pPr>
            <a:r>
              <a:rPr lang="pl-PL" sz="1400" b="1" dirty="0" smtClean="0">
                <a:solidFill>
                  <a:srgbClr val="000000"/>
                </a:solidFill>
              </a:rPr>
              <a:t>Realizacja planu</a:t>
            </a:r>
            <a:endParaRPr lang="pl-PL" sz="1400" b="1" dirty="0">
              <a:solidFill>
                <a:srgbClr val="000000"/>
              </a:solidFill>
            </a:endParaRPr>
          </a:p>
        </p:txBody>
      </p:sp>
      <p:sp>
        <p:nvSpPr>
          <p:cNvPr id="55" name="Strzałka w lewo i prawo 54"/>
          <p:cNvSpPr/>
          <p:nvPr/>
        </p:nvSpPr>
        <p:spPr>
          <a:xfrm>
            <a:off x="4242731" y="6338863"/>
            <a:ext cx="432048" cy="231415"/>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rgbClr val="FFFFFF"/>
              </a:solidFill>
            </a:endParaRPr>
          </a:p>
        </p:txBody>
      </p:sp>
      <p:sp>
        <p:nvSpPr>
          <p:cNvPr id="73" name="AutoShape 32"/>
          <p:cNvSpPr>
            <a:spLocks noChangeArrowheads="1"/>
          </p:cNvSpPr>
          <p:nvPr/>
        </p:nvSpPr>
        <p:spPr bwMode="auto">
          <a:xfrm>
            <a:off x="2963653" y="6013158"/>
            <a:ext cx="287338" cy="310321"/>
          </a:xfrm>
          <a:prstGeom prst="downArrow">
            <a:avLst>
              <a:gd name="adj1" fmla="val 63537"/>
              <a:gd name="adj2" fmla="val 65750"/>
            </a:avLst>
          </a:prstGeom>
          <a:solidFill>
            <a:srgbClr val="D00000"/>
          </a:solidFill>
          <a:ln w="15875" algn="ctr">
            <a:solidFill>
              <a:srgbClr val="969696"/>
            </a:solidFill>
            <a:miter lim="800000"/>
            <a:headEnd/>
            <a:tailEnd/>
          </a:ln>
        </p:spPr>
        <p:txBody>
          <a:bodyPr wrap="none" anchor="ctr"/>
          <a:lstStyle/>
          <a:p>
            <a:endParaRPr lang="pl-PL">
              <a:solidFill>
                <a:srgbClr val="000000"/>
              </a:solidFill>
            </a:endParaRPr>
          </a:p>
        </p:txBody>
      </p:sp>
      <p:sp>
        <p:nvSpPr>
          <p:cNvPr id="74" name="Strzałka w prawo 73"/>
          <p:cNvSpPr/>
          <p:nvPr/>
        </p:nvSpPr>
        <p:spPr>
          <a:xfrm>
            <a:off x="4278914" y="5605971"/>
            <a:ext cx="514376" cy="35863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FFFFFF"/>
              </a:solidFill>
            </a:endParaRPr>
          </a:p>
        </p:txBody>
      </p:sp>
      <p:sp>
        <p:nvSpPr>
          <p:cNvPr id="75" name="Prostokąt 74"/>
          <p:cNvSpPr/>
          <p:nvPr/>
        </p:nvSpPr>
        <p:spPr>
          <a:xfrm>
            <a:off x="7302334" y="1699289"/>
            <a:ext cx="1598514" cy="3978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dirty="0" smtClean="0">
                <a:solidFill>
                  <a:srgbClr val="000000"/>
                </a:solidFill>
              </a:rPr>
              <a:t>Informacja do EUNB</a:t>
            </a:r>
            <a:endParaRPr lang="pl-PL" sz="1200" dirty="0">
              <a:solidFill>
                <a:srgbClr val="000000"/>
              </a:solidFill>
            </a:endParaRPr>
          </a:p>
        </p:txBody>
      </p:sp>
      <p:sp>
        <p:nvSpPr>
          <p:cNvPr id="76" name="Strzałka w prawo 75"/>
          <p:cNvSpPr/>
          <p:nvPr/>
        </p:nvSpPr>
        <p:spPr>
          <a:xfrm>
            <a:off x="6951597" y="1303925"/>
            <a:ext cx="421881" cy="23188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FFFFFF"/>
              </a:solidFill>
            </a:endParaRPr>
          </a:p>
        </p:txBody>
      </p:sp>
      <p:sp>
        <p:nvSpPr>
          <p:cNvPr id="77" name="Strzałka w prawo 76"/>
          <p:cNvSpPr/>
          <p:nvPr/>
        </p:nvSpPr>
        <p:spPr>
          <a:xfrm>
            <a:off x="6951596" y="1752756"/>
            <a:ext cx="421881" cy="23188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FFFFFF"/>
              </a:solidFill>
            </a:endParaRPr>
          </a:p>
        </p:txBody>
      </p:sp>
      <p:sp>
        <p:nvSpPr>
          <p:cNvPr id="78" name="pole tekstowe 77"/>
          <p:cNvSpPr txBox="1"/>
          <p:nvPr/>
        </p:nvSpPr>
        <p:spPr>
          <a:xfrm>
            <a:off x="154633" y="5128004"/>
            <a:ext cx="1301626" cy="338554"/>
          </a:xfrm>
          <a:prstGeom prst="rect">
            <a:avLst/>
          </a:prstGeom>
          <a:noFill/>
        </p:spPr>
        <p:txBody>
          <a:bodyPr wrap="square" rtlCol="0">
            <a:spAutoFit/>
          </a:bodyPr>
          <a:lstStyle/>
          <a:p>
            <a:r>
              <a:rPr lang="pl-PL" sz="1600" b="1" dirty="0" smtClean="0"/>
              <a:t>1 miesiąc</a:t>
            </a:r>
            <a:endParaRPr lang="pl-PL" sz="1600" b="1" dirty="0"/>
          </a:p>
        </p:txBody>
      </p:sp>
    </p:spTree>
    <p:extLst>
      <p:ext uri="{BB962C8B-B14F-4D97-AF65-F5344CB8AC3E}">
        <p14:creationId xmlns:p14="http://schemas.microsoft.com/office/powerpoint/2010/main" val="15713334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55"/>
          <p:cNvSpPr>
            <a:spLocks noChangeArrowheads="1"/>
          </p:cNvSpPr>
          <p:nvPr/>
        </p:nvSpPr>
        <p:spPr bwMode="auto">
          <a:xfrm>
            <a:off x="250825" y="981075"/>
            <a:ext cx="8642350" cy="358775"/>
          </a:xfrm>
          <a:prstGeom prst="rect">
            <a:avLst/>
          </a:prstGeom>
          <a:solidFill>
            <a:srgbClr val="003366"/>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hangingPunct="1"/>
            <a:endParaRPr lang="en-US" altLang="pl-PL" sz="1600" dirty="0">
              <a:solidFill>
                <a:schemeClr val="bg1"/>
              </a:solidFill>
              <a:ea typeface="ＭＳ Ｐゴシック" pitchFamily="34" charset="-128"/>
            </a:endParaRPr>
          </a:p>
        </p:txBody>
      </p:sp>
      <p:sp>
        <p:nvSpPr>
          <p:cNvPr id="41" name="Prostokąt zaokrąglony 40"/>
          <p:cNvSpPr/>
          <p:nvPr/>
        </p:nvSpPr>
        <p:spPr>
          <a:xfrm>
            <a:off x="250825" y="1341438"/>
            <a:ext cx="8642350" cy="4895850"/>
          </a:xfrm>
          <a:prstGeom prst="roundRect">
            <a:avLst>
              <a:gd name="adj" fmla="val 0"/>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b="0" dirty="0">
              <a:solidFill>
                <a:prstClr val="white"/>
              </a:solidFill>
            </a:endParaRPr>
          </a:p>
        </p:txBody>
      </p:sp>
      <p:sp>
        <p:nvSpPr>
          <p:cNvPr id="189446" name="Rectangle 61"/>
          <p:cNvSpPr>
            <a:spLocks noChangeArrowheads="1"/>
          </p:cNvSpPr>
          <p:nvPr/>
        </p:nvSpPr>
        <p:spPr bwMode="auto">
          <a:xfrm>
            <a:off x="323850" y="1412875"/>
            <a:ext cx="8496622" cy="4752975"/>
          </a:xfrm>
          <a:prstGeom prst="rect">
            <a:avLst/>
          </a:prstGeom>
          <a:solidFill>
            <a:srgbClr val="92BA9F"/>
          </a:solidFill>
          <a:ln w="9525" algn="ctr">
            <a:solidFill>
              <a:srgbClr val="969696"/>
            </a:solidFill>
            <a:miter lim="800000"/>
            <a:headEnd/>
            <a:tailEnd/>
          </a:ln>
          <a:effectLs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hangingPunct="1"/>
            <a:endParaRPr lang="en-US" altLang="pl-PL" sz="1600" dirty="0">
              <a:solidFill>
                <a:schemeClr val="bg1"/>
              </a:solidFill>
              <a:ea typeface="ＭＳ Ｐゴシック" pitchFamily="34" charset="-128"/>
            </a:endParaRPr>
          </a:p>
        </p:txBody>
      </p:sp>
      <p:sp>
        <p:nvSpPr>
          <p:cNvPr id="189448" name="Rectangle 63"/>
          <p:cNvSpPr>
            <a:spLocks noChangeArrowheads="1"/>
          </p:cNvSpPr>
          <p:nvPr/>
        </p:nvSpPr>
        <p:spPr bwMode="auto">
          <a:xfrm>
            <a:off x="395288" y="1412876"/>
            <a:ext cx="8353176" cy="4608412"/>
          </a:xfrm>
          <a:prstGeom prst="rect">
            <a:avLst/>
          </a:prstGeom>
          <a:solidFill>
            <a:schemeClr val="bg1"/>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endParaRPr lang="en-US" altLang="pl-PL" dirty="0">
              <a:ea typeface="ＭＳ Ｐゴシック" pitchFamily="34" charset="-128"/>
            </a:endParaRPr>
          </a:p>
        </p:txBody>
      </p:sp>
      <p:sp>
        <p:nvSpPr>
          <p:cNvPr id="189450" name="Text Box 65"/>
          <p:cNvSpPr txBox="1">
            <a:spLocks noChangeArrowheads="1"/>
          </p:cNvSpPr>
          <p:nvPr/>
        </p:nvSpPr>
        <p:spPr bwMode="auto">
          <a:xfrm>
            <a:off x="403447" y="1421617"/>
            <a:ext cx="8424612" cy="4770537"/>
          </a:xfrm>
          <a:prstGeom prst="rect">
            <a:avLst/>
          </a:prstGeom>
          <a:solidFill>
            <a:schemeClr val="bg1"/>
          </a:solidFill>
          <a:ln>
            <a:noFill/>
          </a:ln>
          <a:effectLst/>
          <a:extLst/>
        </p:spPr>
        <p:txBody>
          <a:bodyPr wrap="square">
            <a:spAutoFit/>
          </a:bodyPr>
          <a:lstStyle>
            <a:lvl1pPr marL="180975" indent="-180975"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285750" indent="-285750">
              <a:buFont typeface="Arial" panose="020B0604020202020204" pitchFamily="34" charset="0"/>
              <a:buChar char="•"/>
            </a:pPr>
            <a:r>
              <a:rPr lang="pl-PL" sz="1600" dirty="0" smtClean="0"/>
              <a:t>Jeżeli plan jest niewystarczający Fundusz </a:t>
            </a:r>
            <a:r>
              <a:rPr lang="pl-PL" sz="1600" dirty="0"/>
              <a:t>może zalecić zastosowanie środków </a:t>
            </a:r>
            <a:r>
              <a:rPr lang="pl-PL" sz="1600" dirty="0" smtClean="0"/>
              <a:t>do </a:t>
            </a:r>
            <a:r>
              <a:rPr lang="pl-PL" sz="1600" dirty="0"/>
              <a:t>ograniczenia lub usunięcia przeszkód </a:t>
            </a:r>
            <a:r>
              <a:rPr lang="pl-PL" sz="1600" dirty="0" smtClean="0"/>
              <a:t>wykonalności planu </a:t>
            </a:r>
            <a:r>
              <a:rPr lang="pl-PL" sz="1600" dirty="0"/>
              <a:t>przymusowej restrukturyzacji, jeżeli środek jest (Wytyczne EUNB dotyczące środków pozwalających ograniczyć lub usunąć przeszkody w przeprowadzeniu skutecznej restrukturyzacji i uporządkowanej likwidacji EBA/GL/2014/11 – 19.12.2014):</a:t>
            </a:r>
          </a:p>
          <a:p>
            <a:pPr marL="847725" lvl="1">
              <a:buFont typeface="Arial" panose="020B0604020202020204" pitchFamily="34" charset="0"/>
              <a:buChar char="•"/>
            </a:pPr>
            <a:r>
              <a:rPr lang="pl-PL" sz="1600" dirty="0"/>
              <a:t>adekwatny, tj. jeżeli może ograniczyć lub usuwa przeszkodę w odpowiednim czasie,</a:t>
            </a:r>
          </a:p>
          <a:p>
            <a:pPr marL="847725" lvl="1">
              <a:buFont typeface="Arial" panose="020B0604020202020204" pitchFamily="34" charset="0"/>
              <a:buChar char="•"/>
            </a:pPr>
            <a:r>
              <a:rPr lang="pl-PL" sz="1600" dirty="0"/>
              <a:t>proporcjonalny do ograniczenia wykonalności, jakie dane przeszkody mogą   spowodować,</a:t>
            </a:r>
          </a:p>
          <a:p>
            <a:pPr marL="847725" lvl="1">
              <a:buFont typeface="Arial" panose="020B0604020202020204" pitchFamily="34" charset="0"/>
              <a:buChar char="•"/>
            </a:pPr>
            <a:r>
              <a:rPr lang="pl-PL" sz="1600" dirty="0"/>
              <a:t>konieczny, tj. jest niezbędny do usunięcia lub znacznego ograniczenia poważnej przeszkody oraz gdy nie istnieją środki o mniejszym stopniu ingerencji, za pomocą których można zrealizować ten sam cel w tym samym czasie. Poziom ingerencji środka należy ocenić, uwzględniając koszty </a:t>
            </a:r>
            <a:r>
              <a:rPr lang="pl-PL" sz="1600" dirty="0" smtClean="0"/>
              <a:t>jego zastosowania i </a:t>
            </a:r>
            <a:r>
              <a:rPr lang="pl-PL" sz="1600" dirty="0"/>
              <a:t>wpływ na podmiot. </a:t>
            </a:r>
            <a:endParaRPr lang="pl-PL" sz="1600" dirty="0" smtClean="0"/>
          </a:p>
          <a:p>
            <a:pPr marL="561975" lvl="1" indent="0"/>
            <a:endParaRPr lang="pl-PL" sz="1600" dirty="0" smtClean="0"/>
          </a:p>
          <a:p>
            <a:pPr marL="285750" lvl="1">
              <a:buFont typeface="Arial" panose="020B0604020202020204" pitchFamily="34" charset="0"/>
              <a:buChar char="•"/>
            </a:pPr>
            <a:r>
              <a:rPr lang="pl-PL" sz="1600" dirty="0" smtClean="0"/>
              <a:t>Fundusz wskazuje powody uznania planu za niewystarczający oraz wykazuje proporcjonalność zalecanych środków.</a:t>
            </a:r>
          </a:p>
          <a:p>
            <a:pPr marL="285750" lvl="1">
              <a:buFont typeface="Arial" panose="020B0604020202020204" pitchFamily="34" charset="0"/>
              <a:buChar char="•"/>
            </a:pPr>
            <a:endParaRPr lang="pl-PL" sz="1600" dirty="0"/>
          </a:p>
          <a:p>
            <a:pPr marL="285750" lvl="1">
              <a:buFont typeface="Arial" panose="020B0604020202020204" pitchFamily="34" charset="0"/>
              <a:buChar char="•"/>
            </a:pPr>
            <a:r>
              <a:rPr lang="pl-PL" sz="1600" dirty="0" smtClean="0"/>
              <a:t>O zaleceniach Fundusz informuje KNF.</a:t>
            </a:r>
            <a:endParaRPr lang="pl-PL" sz="1600" dirty="0"/>
          </a:p>
        </p:txBody>
      </p:sp>
      <p:grpSp>
        <p:nvGrpSpPr>
          <p:cNvPr id="25" name="Group 2"/>
          <p:cNvGrpSpPr>
            <a:grpSpLocks/>
          </p:cNvGrpSpPr>
          <p:nvPr/>
        </p:nvGrpSpPr>
        <p:grpSpPr bwMode="auto">
          <a:xfrm>
            <a:off x="256902" y="271463"/>
            <a:ext cx="8642350" cy="642938"/>
            <a:chOff x="158" y="164"/>
            <a:chExt cx="5444" cy="405"/>
          </a:xfrm>
        </p:grpSpPr>
        <p:sp>
          <p:nvSpPr>
            <p:cNvPr id="26" name="Rectangle 3"/>
            <p:cNvSpPr>
              <a:spLocks noChangeArrowheads="1"/>
            </p:cNvSpPr>
            <p:nvPr/>
          </p:nvSpPr>
          <p:spPr bwMode="auto">
            <a:xfrm>
              <a:off x="654" y="164"/>
              <a:ext cx="4948" cy="363"/>
            </a:xfrm>
            <a:prstGeom prst="rect">
              <a:avLst/>
            </a:prstGeom>
            <a:solidFill>
              <a:srgbClr val="DDDDDD"/>
            </a:solidFill>
            <a:ln w="9525">
              <a:noFill/>
              <a:miter lim="800000"/>
              <a:headEnd/>
              <a:tailEnd/>
            </a:ln>
          </p:spPr>
          <p:txBody>
            <a:bodyPr wrap="none" anchor="ctr"/>
            <a:lstStyle/>
            <a:p>
              <a:pPr algn="ctr"/>
              <a:r>
                <a:rPr lang="pl-PL" sz="1600" b="1" dirty="0">
                  <a:solidFill>
                    <a:srgbClr val="0000CC"/>
                  </a:solidFill>
                  <a:cs typeface="Arial" charset="0"/>
                </a:rPr>
                <a:t>Ocena wykonalności </a:t>
              </a:r>
              <a:r>
                <a:rPr lang="pl-PL" sz="1600" b="1" dirty="0" smtClean="0">
                  <a:solidFill>
                    <a:srgbClr val="0000CC"/>
                  </a:solidFill>
                  <a:cs typeface="Arial" charset="0"/>
                </a:rPr>
                <a:t>planu - zalecenia</a:t>
              </a:r>
              <a:endParaRPr lang="en-US" sz="1600" dirty="0">
                <a:solidFill>
                  <a:srgbClr val="0000CC"/>
                </a:solidFill>
              </a:endParaRPr>
            </a:p>
          </p:txBody>
        </p:sp>
        <p:sp>
          <p:nvSpPr>
            <p:cNvPr id="27" name="Line 4"/>
            <p:cNvSpPr>
              <a:spLocks noChangeShapeType="1"/>
            </p:cNvSpPr>
            <p:nvPr/>
          </p:nvSpPr>
          <p:spPr bwMode="auto">
            <a:xfrm>
              <a:off x="158" y="569"/>
              <a:ext cx="5444" cy="0"/>
            </a:xfrm>
            <a:prstGeom prst="line">
              <a:avLst/>
            </a:prstGeom>
            <a:noFill/>
            <a:ln w="76200">
              <a:solidFill>
                <a:srgbClr val="EF9E0D"/>
              </a:solidFill>
              <a:round/>
              <a:headEnd/>
              <a:tailEnd/>
            </a:ln>
          </p:spPr>
          <p:txBody>
            <a:bodyPr/>
            <a:lstStyle/>
            <a:p>
              <a:endParaRPr lang="en-US" dirty="0">
                <a:solidFill>
                  <a:srgbClr val="000000"/>
                </a:solidFill>
              </a:endParaRPr>
            </a:p>
          </p:txBody>
        </p:sp>
        <p:pic>
          <p:nvPicPr>
            <p:cNvPr id="28" name="Picture 5"/>
            <p:cNvPicPr>
              <a:picLocks noChangeAspect="1" noChangeArrowheads="1"/>
            </p:cNvPicPr>
            <p:nvPr/>
          </p:nvPicPr>
          <p:blipFill>
            <a:blip r:embed="rId3"/>
            <a:srcRect/>
            <a:stretch>
              <a:fillRect/>
            </a:stretch>
          </p:blipFill>
          <p:spPr bwMode="auto">
            <a:xfrm>
              <a:off x="158" y="171"/>
              <a:ext cx="775" cy="342"/>
            </a:xfrm>
            <a:prstGeom prst="rect">
              <a:avLst/>
            </a:prstGeom>
            <a:noFill/>
            <a:ln w="9525">
              <a:noFill/>
              <a:miter lim="800000"/>
              <a:headEnd/>
              <a:tailEnd/>
            </a:ln>
          </p:spPr>
        </p:pic>
      </p:grpSp>
    </p:spTree>
    <p:extLst>
      <p:ext uri="{BB962C8B-B14F-4D97-AF65-F5344CB8AC3E}">
        <p14:creationId xmlns:p14="http://schemas.microsoft.com/office/powerpoint/2010/main" val="10519984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55"/>
          <p:cNvSpPr>
            <a:spLocks noChangeArrowheads="1"/>
          </p:cNvSpPr>
          <p:nvPr/>
        </p:nvSpPr>
        <p:spPr bwMode="auto">
          <a:xfrm>
            <a:off x="250825" y="981075"/>
            <a:ext cx="8642350" cy="358775"/>
          </a:xfrm>
          <a:prstGeom prst="rect">
            <a:avLst/>
          </a:prstGeom>
          <a:solidFill>
            <a:srgbClr val="003366"/>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hangingPunct="1"/>
            <a:endParaRPr lang="en-US" altLang="pl-PL" sz="1600" dirty="0">
              <a:solidFill>
                <a:schemeClr val="bg1"/>
              </a:solidFill>
              <a:ea typeface="ＭＳ Ｐゴシック" pitchFamily="34" charset="-128"/>
            </a:endParaRPr>
          </a:p>
        </p:txBody>
      </p:sp>
      <p:sp>
        <p:nvSpPr>
          <p:cNvPr id="41" name="Prostokąt zaokrąglony 40"/>
          <p:cNvSpPr/>
          <p:nvPr/>
        </p:nvSpPr>
        <p:spPr>
          <a:xfrm>
            <a:off x="250825" y="1341438"/>
            <a:ext cx="8642350" cy="4895850"/>
          </a:xfrm>
          <a:prstGeom prst="roundRect">
            <a:avLst>
              <a:gd name="adj" fmla="val 0"/>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b="0" dirty="0">
              <a:solidFill>
                <a:prstClr val="white"/>
              </a:solidFill>
            </a:endParaRPr>
          </a:p>
        </p:txBody>
      </p:sp>
      <p:sp>
        <p:nvSpPr>
          <p:cNvPr id="189446" name="Rectangle 61"/>
          <p:cNvSpPr>
            <a:spLocks noChangeArrowheads="1"/>
          </p:cNvSpPr>
          <p:nvPr/>
        </p:nvSpPr>
        <p:spPr bwMode="auto">
          <a:xfrm>
            <a:off x="323850" y="1412875"/>
            <a:ext cx="8496622" cy="4752975"/>
          </a:xfrm>
          <a:prstGeom prst="rect">
            <a:avLst/>
          </a:prstGeom>
          <a:solidFill>
            <a:srgbClr val="92BA9F"/>
          </a:solidFill>
          <a:ln w="9525" algn="ctr">
            <a:solidFill>
              <a:srgbClr val="969696"/>
            </a:solidFill>
            <a:miter lim="800000"/>
            <a:headEnd/>
            <a:tailEnd/>
          </a:ln>
          <a:effectLs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hangingPunct="1"/>
            <a:endParaRPr lang="en-US" altLang="pl-PL" sz="1600" dirty="0">
              <a:solidFill>
                <a:schemeClr val="bg1"/>
              </a:solidFill>
              <a:ea typeface="ＭＳ Ｐゴシック" pitchFamily="34" charset="-128"/>
            </a:endParaRPr>
          </a:p>
        </p:txBody>
      </p:sp>
      <p:sp>
        <p:nvSpPr>
          <p:cNvPr id="189448" name="Rectangle 63"/>
          <p:cNvSpPr>
            <a:spLocks noChangeArrowheads="1"/>
          </p:cNvSpPr>
          <p:nvPr/>
        </p:nvSpPr>
        <p:spPr bwMode="auto">
          <a:xfrm>
            <a:off x="395288" y="1629568"/>
            <a:ext cx="8353176" cy="4391719"/>
          </a:xfrm>
          <a:prstGeom prst="rect">
            <a:avLst/>
          </a:prstGeom>
          <a:solidFill>
            <a:schemeClr val="bg1"/>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endParaRPr lang="en-US" altLang="pl-PL" dirty="0">
              <a:ea typeface="ＭＳ Ｐゴシック" pitchFamily="34" charset="-128"/>
            </a:endParaRPr>
          </a:p>
        </p:txBody>
      </p:sp>
      <p:sp>
        <p:nvSpPr>
          <p:cNvPr id="189450" name="Text Box 65"/>
          <p:cNvSpPr txBox="1">
            <a:spLocks noChangeArrowheads="1"/>
          </p:cNvSpPr>
          <p:nvPr/>
        </p:nvSpPr>
        <p:spPr bwMode="auto">
          <a:xfrm>
            <a:off x="453653" y="1638309"/>
            <a:ext cx="8424612" cy="4493538"/>
          </a:xfrm>
          <a:prstGeom prst="rect">
            <a:avLst/>
          </a:prstGeom>
          <a:noFill/>
          <a:ln>
            <a:noFill/>
          </a:ln>
          <a:effectLst/>
          <a:extLst/>
        </p:spPr>
        <p:txBody>
          <a:bodyPr wrap="square">
            <a:spAutoFit/>
          </a:bodyPr>
          <a:lstStyle>
            <a:lvl1pPr marL="180975" indent="-180975"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0" indent="0"/>
            <a:r>
              <a:rPr lang="pl-PL" sz="1600" dirty="0" smtClean="0"/>
              <a:t>Zakres zaleceń usunięcia lub ograniczenia przeszkód wykonalności planu:</a:t>
            </a:r>
          </a:p>
          <a:p>
            <a:pPr marL="0" indent="0"/>
            <a:endParaRPr lang="pl-PL" sz="1600" dirty="0" smtClean="0"/>
          </a:p>
          <a:p>
            <a:pPr marL="285750" indent="-285750">
              <a:buFont typeface="Arial" panose="020B0604020202020204" pitchFamily="34" charset="0"/>
              <a:buChar char="•"/>
            </a:pPr>
            <a:r>
              <a:rPr lang="pl-PL" sz="1600" dirty="0" smtClean="0"/>
              <a:t>zapewnienie ciągłości działania,</a:t>
            </a:r>
          </a:p>
          <a:p>
            <a:pPr marL="285750" indent="-285750">
              <a:buFont typeface="Arial" panose="020B0604020202020204" pitchFamily="34" charset="0"/>
              <a:buChar char="•"/>
            </a:pPr>
            <a:r>
              <a:rPr lang="pl-PL" sz="1600" dirty="0" smtClean="0"/>
              <a:t>ograniczenie ekspozycji na ryzyko,</a:t>
            </a:r>
          </a:p>
          <a:p>
            <a:pPr marL="285750" indent="-285750">
              <a:buFont typeface="Arial" panose="020B0604020202020204" pitchFamily="34" charset="0"/>
              <a:buChar char="•"/>
            </a:pPr>
            <a:r>
              <a:rPr lang="pl-PL" sz="1600" dirty="0" smtClean="0"/>
              <a:t>dodatkowe obowiązki informacyjne,</a:t>
            </a:r>
          </a:p>
          <a:p>
            <a:pPr marL="285750" indent="-285750">
              <a:buFont typeface="Arial" panose="020B0604020202020204" pitchFamily="34" charset="0"/>
              <a:buChar char="•"/>
            </a:pPr>
            <a:r>
              <a:rPr lang="pl-PL" sz="1600" dirty="0" smtClean="0"/>
              <a:t>zbycie aktywów,</a:t>
            </a:r>
          </a:p>
          <a:p>
            <a:pPr marL="285750" indent="-285750">
              <a:buFont typeface="Arial" panose="020B0604020202020204" pitchFamily="34" charset="0"/>
              <a:buChar char="•"/>
            </a:pPr>
            <a:r>
              <a:rPr lang="pl-PL" sz="1600" dirty="0" smtClean="0"/>
              <a:t>ograniczenie lub zaprzestanie prowadzenia określonej działalności,</a:t>
            </a:r>
          </a:p>
          <a:p>
            <a:pPr marL="285750" indent="-285750">
              <a:buFont typeface="Arial" panose="020B0604020202020204" pitchFamily="34" charset="0"/>
              <a:buChar char="•"/>
            </a:pPr>
            <a:r>
              <a:rPr lang="pl-PL" sz="1600" dirty="0" smtClean="0"/>
              <a:t>ograniczenie wprowadzania lub rozwoju nowych produktów i linii biznesowych,</a:t>
            </a:r>
          </a:p>
          <a:p>
            <a:pPr marL="285750" indent="-285750">
              <a:buFont typeface="Arial" panose="020B0604020202020204" pitchFamily="34" charset="0"/>
              <a:buChar char="•"/>
            </a:pPr>
            <a:r>
              <a:rPr lang="pl-PL" sz="1600" dirty="0" smtClean="0"/>
              <a:t>zmiany w strukturze organizacyjnej i prawnej (uproszczenie struktury lub rozdzielenie działalności),</a:t>
            </a:r>
          </a:p>
          <a:p>
            <a:pPr marL="285750" indent="-285750">
              <a:buFont typeface="Arial" panose="020B0604020202020204" pitchFamily="34" charset="0"/>
              <a:buChar char="•"/>
            </a:pPr>
            <a:r>
              <a:rPr lang="pl-PL" sz="1600" dirty="0" smtClean="0"/>
              <a:t>emisja instrumentów dłużnych zamiennych na kapitał lub instrumentów kapitałowych lub dłużnych podlegających umorzeniu lub konwersji,</a:t>
            </a:r>
          </a:p>
          <a:p>
            <a:pPr marL="285750" indent="-285750">
              <a:buFont typeface="Arial" panose="020B0604020202020204" pitchFamily="34" charset="0"/>
              <a:buChar char="•"/>
            </a:pPr>
            <a:r>
              <a:rPr lang="pl-PL" sz="1600" dirty="0"/>
              <a:t>i</a:t>
            </a:r>
            <a:r>
              <a:rPr lang="pl-PL" sz="1600" dirty="0" smtClean="0"/>
              <a:t>nne działanie w celu osiągnięcia </a:t>
            </a:r>
            <a:r>
              <a:rPr lang="pl-PL" altLang="pl-PL" sz="1600" dirty="0" smtClean="0">
                <a:ea typeface="ＭＳ Ｐゴシック" pitchFamily="34" charset="-128"/>
              </a:rPr>
              <a:t>minimalnego poziomu </a:t>
            </a:r>
            <a:r>
              <a:rPr lang="pl-PL" altLang="pl-PL" sz="1600" dirty="0">
                <a:ea typeface="ＭＳ Ｐゴシック" pitchFamily="34" charset="-128"/>
              </a:rPr>
              <a:t>funduszy własnych i zobowiązań podlegających umorzeniu lub </a:t>
            </a:r>
            <a:r>
              <a:rPr lang="pl-PL" altLang="pl-PL" sz="1600" dirty="0" smtClean="0">
                <a:ea typeface="ＭＳ Ｐゴシック" pitchFamily="34" charset="-128"/>
              </a:rPr>
              <a:t>konwersji (np. renegocjacja warunków zobowiązań)</a:t>
            </a:r>
            <a:endParaRPr lang="en-US" altLang="pl-PL" sz="1600" dirty="0">
              <a:ea typeface="ＭＳ Ｐゴシック" pitchFamily="34" charset="-128"/>
            </a:endParaRPr>
          </a:p>
          <a:p>
            <a:pPr marL="285750" indent="-285750">
              <a:buFont typeface="Arial" panose="020B0604020202020204" pitchFamily="34" charset="0"/>
              <a:buChar char="•"/>
            </a:pPr>
            <a:r>
              <a:rPr lang="pl-PL" sz="1600" dirty="0" smtClean="0"/>
              <a:t>struktura zobowiązań.</a:t>
            </a:r>
          </a:p>
          <a:p>
            <a:pPr marL="0" indent="0"/>
            <a:r>
              <a:rPr lang="pl-PL" sz="1600" dirty="0" smtClean="0"/>
              <a:t> </a:t>
            </a:r>
            <a:endParaRPr lang="pl-PL" sz="1600" dirty="0"/>
          </a:p>
          <a:p>
            <a:pPr marL="285750">
              <a:buFont typeface="Arial" panose="020B0604020202020204" pitchFamily="34" charset="0"/>
              <a:buChar char="•"/>
            </a:pPr>
            <a:endParaRPr lang="pl-PL" sz="1400" b="0" dirty="0"/>
          </a:p>
        </p:txBody>
      </p:sp>
      <p:grpSp>
        <p:nvGrpSpPr>
          <p:cNvPr id="25" name="Group 2"/>
          <p:cNvGrpSpPr>
            <a:grpSpLocks/>
          </p:cNvGrpSpPr>
          <p:nvPr/>
        </p:nvGrpSpPr>
        <p:grpSpPr bwMode="auto">
          <a:xfrm>
            <a:off x="256902" y="271463"/>
            <a:ext cx="8642350" cy="642938"/>
            <a:chOff x="158" y="164"/>
            <a:chExt cx="5444" cy="405"/>
          </a:xfrm>
        </p:grpSpPr>
        <p:sp>
          <p:nvSpPr>
            <p:cNvPr id="26" name="Rectangle 3"/>
            <p:cNvSpPr>
              <a:spLocks noChangeArrowheads="1"/>
            </p:cNvSpPr>
            <p:nvPr/>
          </p:nvSpPr>
          <p:spPr bwMode="auto">
            <a:xfrm>
              <a:off x="654" y="164"/>
              <a:ext cx="4948" cy="363"/>
            </a:xfrm>
            <a:prstGeom prst="rect">
              <a:avLst/>
            </a:prstGeom>
            <a:solidFill>
              <a:srgbClr val="DDDDDD"/>
            </a:solidFill>
            <a:ln w="9525">
              <a:noFill/>
              <a:miter lim="800000"/>
              <a:headEnd/>
              <a:tailEnd/>
            </a:ln>
          </p:spPr>
          <p:txBody>
            <a:bodyPr wrap="none" anchor="ctr"/>
            <a:lstStyle/>
            <a:p>
              <a:pPr algn="ctr"/>
              <a:r>
                <a:rPr lang="pl-PL" sz="1600" b="1" dirty="0">
                  <a:solidFill>
                    <a:srgbClr val="0000CC"/>
                  </a:solidFill>
                  <a:cs typeface="Arial" charset="0"/>
                </a:rPr>
                <a:t>Ocena wykonalności </a:t>
              </a:r>
              <a:r>
                <a:rPr lang="pl-PL" sz="1600" b="1" dirty="0" smtClean="0">
                  <a:solidFill>
                    <a:srgbClr val="0000CC"/>
                  </a:solidFill>
                  <a:cs typeface="Arial" charset="0"/>
                </a:rPr>
                <a:t>planu - zalecenia</a:t>
              </a:r>
              <a:endParaRPr lang="en-US" sz="1600" dirty="0">
                <a:solidFill>
                  <a:srgbClr val="0000CC"/>
                </a:solidFill>
              </a:endParaRPr>
            </a:p>
          </p:txBody>
        </p:sp>
        <p:sp>
          <p:nvSpPr>
            <p:cNvPr id="27" name="Line 4"/>
            <p:cNvSpPr>
              <a:spLocks noChangeShapeType="1"/>
            </p:cNvSpPr>
            <p:nvPr/>
          </p:nvSpPr>
          <p:spPr bwMode="auto">
            <a:xfrm>
              <a:off x="158" y="569"/>
              <a:ext cx="5444" cy="0"/>
            </a:xfrm>
            <a:prstGeom prst="line">
              <a:avLst/>
            </a:prstGeom>
            <a:noFill/>
            <a:ln w="76200">
              <a:solidFill>
                <a:srgbClr val="EF9E0D"/>
              </a:solidFill>
              <a:round/>
              <a:headEnd/>
              <a:tailEnd/>
            </a:ln>
          </p:spPr>
          <p:txBody>
            <a:bodyPr/>
            <a:lstStyle/>
            <a:p>
              <a:endParaRPr lang="en-US" dirty="0">
                <a:solidFill>
                  <a:srgbClr val="000000"/>
                </a:solidFill>
              </a:endParaRPr>
            </a:p>
          </p:txBody>
        </p:sp>
        <p:pic>
          <p:nvPicPr>
            <p:cNvPr id="28" name="Picture 5"/>
            <p:cNvPicPr>
              <a:picLocks noChangeAspect="1" noChangeArrowheads="1"/>
            </p:cNvPicPr>
            <p:nvPr/>
          </p:nvPicPr>
          <p:blipFill>
            <a:blip r:embed="rId3"/>
            <a:srcRect/>
            <a:stretch>
              <a:fillRect/>
            </a:stretch>
          </p:blipFill>
          <p:spPr bwMode="auto">
            <a:xfrm>
              <a:off x="158" y="171"/>
              <a:ext cx="775" cy="342"/>
            </a:xfrm>
            <a:prstGeom prst="rect">
              <a:avLst/>
            </a:prstGeom>
            <a:noFill/>
            <a:ln w="9525">
              <a:noFill/>
              <a:miter lim="800000"/>
              <a:headEnd/>
              <a:tailEnd/>
            </a:ln>
          </p:spPr>
        </p:pic>
      </p:grpSp>
    </p:spTree>
    <p:extLst>
      <p:ext uri="{BB962C8B-B14F-4D97-AF65-F5344CB8AC3E}">
        <p14:creationId xmlns:p14="http://schemas.microsoft.com/office/powerpoint/2010/main" val="13735678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55"/>
          <p:cNvSpPr>
            <a:spLocks noChangeArrowheads="1"/>
          </p:cNvSpPr>
          <p:nvPr/>
        </p:nvSpPr>
        <p:spPr bwMode="auto">
          <a:xfrm>
            <a:off x="250825" y="981075"/>
            <a:ext cx="8642350" cy="358775"/>
          </a:xfrm>
          <a:prstGeom prst="rect">
            <a:avLst/>
          </a:prstGeom>
          <a:solidFill>
            <a:srgbClr val="003366"/>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41" name="Prostokąt zaokrąglony 40"/>
          <p:cNvSpPr/>
          <p:nvPr/>
        </p:nvSpPr>
        <p:spPr>
          <a:xfrm>
            <a:off x="250825" y="1341438"/>
            <a:ext cx="8642350" cy="4895850"/>
          </a:xfrm>
          <a:prstGeom prst="roundRect">
            <a:avLst>
              <a:gd name="adj" fmla="val 0"/>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200" dirty="0">
              <a:solidFill>
                <a:prstClr val="white"/>
              </a:solidFill>
            </a:endParaRPr>
          </a:p>
        </p:txBody>
      </p:sp>
      <p:sp>
        <p:nvSpPr>
          <p:cNvPr id="189446" name="Rectangle 61"/>
          <p:cNvSpPr>
            <a:spLocks noChangeArrowheads="1"/>
          </p:cNvSpPr>
          <p:nvPr/>
        </p:nvSpPr>
        <p:spPr bwMode="auto">
          <a:xfrm>
            <a:off x="323850" y="1412875"/>
            <a:ext cx="8496622" cy="4752975"/>
          </a:xfrm>
          <a:prstGeom prst="rect">
            <a:avLst/>
          </a:prstGeom>
          <a:solidFill>
            <a:srgbClr val="92BA9F"/>
          </a:solidFill>
          <a:ln w="9525" algn="ctr">
            <a:solidFill>
              <a:srgbClr val="969696"/>
            </a:solidFill>
            <a:miter lim="800000"/>
            <a:headEnd/>
            <a:tailEnd/>
          </a:ln>
          <a:effectLs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189448" name="Rectangle 63"/>
          <p:cNvSpPr>
            <a:spLocks noChangeArrowheads="1"/>
          </p:cNvSpPr>
          <p:nvPr/>
        </p:nvSpPr>
        <p:spPr bwMode="auto">
          <a:xfrm>
            <a:off x="395288" y="1629568"/>
            <a:ext cx="8353176" cy="4391719"/>
          </a:xfrm>
          <a:prstGeom prst="rect">
            <a:avLst/>
          </a:prstGeom>
          <a:solidFill>
            <a:schemeClr val="bg1"/>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fontAlgn="base" hangingPunct="1">
              <a:spcBef>
                <a:spcPct val="0"/>
              </a:spcBef>
              <a:spcAft>
                <a:spcPct val="0"/>
              </a:spcAft>
            </a:pPr>
            <a:endParaRPr lang="en-US" altLang="pl-PL" sz="800" dirty="0">
              <a:solidFill>
                <a:srgbClr val="000000"/>
              </a:solidFill>
              <a:ea typeface="ＭＳ Ｐゴシック" pitchFamily="34" charset="-128"/>
            </a:endParaRPr>
          </a:p>
        </p:txBody>
      </p:sp>
      <p:sp>
        <p:nvSpPr>
          <p:cNvPr id="189450" name="Text Box 65"/>
          <p:cNvSpPr txBox="1">
            <a:spLocks noChangeArrowheads="1"/>
          </p:cNvSpPr>
          <p:nvPr/>
        </p:nvSpPr>
        <p:spPr bwMode="auto">
          <a:xfrm>
            <a:off x="401489" y="1632088"/>
            <a:ext cx="8353175"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0975" indent="-180975"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just" fontAlgn="base">
              <a:spcBef>
                <a:spcPct val="0"/>
              </a:spcBef>
              <a:spcAft>
                <a:spcPct val="0"/>
              </a:spcAft>
            </a:pPr>
            <a:r>
              <a:rPr lang="pl-PL" sz="1600" dirty="0" smtClean="0">
                <a:solidFill>
                  <a:srgbClr val="000000"/>
                </a:solidFill>
              </a:rPr>
              <a:t>   Preferowana </a:t>
            </a:r>
            <a:r>
              <a:rPr lang="pl-PL" sz="1600" dirty="0">
                <a:solidFill>
                  <a:srgbClr val="000000"/>
                </a:solidFill>
              </a:rPr>
              <a:t>strategia przymusowej restrukturyzacji będzie kluczowym czynnikiem warunkującym wysokość nakładanego na podmioty wymogu w zakresie minimalnego poziomu funduszy własnych i zobowiązań podlegających umorzeniu lub konwersji (dalej jako „</a:t>
            </a:r>
            <a:r>
              <a:rPr lang="pl-PL" sz="1600" i="1" dirty="0">
                <a:solidFill>
                  <a:srgbClr val="000000"/>
                </a:solidFill>
              </a:rPr>
              <a:t>MREL</a:t>
            </a:r>
            <a:r>
              <a:rPr lang="pl-PL" sz="1600" dirty="0" smtClean="0">
                <a:solidFill>
                  <a:srgbClr val="000000"/>
                </a:solidFill>
              </a:rPr>
              <a:t>”).</a:t>
            </a:r>
            <a:r>
              <a:rPr lang="pl-PL" sz="1600" dirty="0">
                <a:solidFill>
                  <a:srgbClr val="000000"/>
                </a:solidFill>
              </a:rPr>
              <a:t> </a:t>
            </a:r>
            <a:endParaRPr lang="pl-PL" sz="1600" dirty="0" smtClean="0">
              <a:solidFill>
                <a:srgbClr val="000000"/>
              </a:solidFill>
            </a:endParaRPr>
          </a:p>
          <a:p>
            <a:pPr algn="just" fontAlgn="base">
              <a:spcBef>
                <a:spcPct val="0"/>
              </a:spcBef>
              <a:spcAft>
                <a:spcPct val="0"/>
              </a:spcAft>
            </a:pPr>
            <a:endParaRPr lang="pl-PL" sz="1600" dirty="0">
              <a:solidFill>
                <a:srgbClr val="000000"/>
              </a:solidFill>
            </a:endParaRPr>
          </a:p>
          <a:p>
            <a:pPr algn="just" fontAlgn="base">
              <a:spcBef>
                <a:spcPct val="0"/>
              </a:spcBef>
              <a:spcAft>
                <a:spcPct val="0"/>
              </a:spcAft>
            </a:pPr>
            <a:r>
              <a:rPr lang="pl-PL" sz="1600" dirty="0" smtClean="0">
                <a:solidFill>
                  <a:srgbClr val="000000"/>
                </a:solidFill>
              </a:rPr>
              <a:t>	Model biznesowy może być uwzględniony jeśli wpływa on na różnicowanie strategii i koszt wypełnienia wymogu (w zależności od struktury finansowania działalności).</a:t>
            </a:r>
          </a:p>
          <a:p>
            <a:pPr algn="just" fontAlgn="base">
              <a:spcBef>
                <a:spcPct val="0"/>
              </a:spcBef>
              <a:spcAft>
                <a:spcPct val="0"/>
              </a:spcAft>
            </a:pPr>
            <a:r>
              <a:rPr lang="pl-PL" sz="1600" dirty="0" smtClean="0">
                <a:solidFill>
                  <a:srgbClr val="000000"/>
                </a:solidFill>
              </a:rPr>
              <a:t> </a:t>
            </a:r>
          </a:p>
          <a:p>
            <a:pPr algn="just" fontAlgn="base">
              <a:spcBef>
                <a:spcPct val="0"/>
              </a:spcBef>
              <a:spcAft>
                <a:spcPct val="0"/>
              </a:spcAft>
            </a:pPr>
            <a:r>
              <a:rPr lang="pl-PL" sz="1600" dirty="0" smtClean="0">
                <a:solidFill>
                  <a:srgbClr val="000000"/>
                </a:solidFill>
              </a:rPr>
              <a:t>	Ustalenie minimalnego poziomu funduszy własnych i zobowiązań podlegających umorzeniu lub konwersji ma uwiarygodnić możliwość absorpcji strat i rekapitalizacji w momencie gdy wystąpi lub zostanie stwierdzone zagrożenie kontynuacji działalności podmiotu. MREL stwarza warunki realizacji przyjętej strategii przymusowej restrukturyzacji. </a:t>
            </a:r>
          </a:p>
          <a:p>
            <a:pPr algn="just" fontAlgn="base">
              <a:spcBef>
                <a:spcPct val="0"/>
              </a:spcBef>
              <a:spcAft>
                <a:spcPct val="0"/>
              </a:spcAft>
            </a:pPr>
            <a:endParaRPr lang="pl-PL" sz="1600" dirty="0">
              <a:solidFill>
                <a:srgbClr val="000000"/>
              </a:solidFill>
            </a:endParaRPr>
          </a:p>
          <a:p>
            <a:pPr algn="just" fontAlgn="base">
              <a:spcBef>
                <a:spcPct val="0"/>
              </a:spcBef>
              <a:spcAft>
                <a:spcPct val="0"/>
              </a:spcAft>
            </a:pPr>
            <a:r>
              <a:rPr lang="pl-PL" sz="1600" dirty="0" smtClean="0">
                <a:solidFill>
                  <a:srgbClr val="000000"/>
                </a:solidFill>
              </a:rPr>
              <a:t>       </a:t>
            </a:r>
            <a:endParaRPr lang="pl-PL" sz="1600" dirty="0">
              <a:solidFill>
                <a:srgbClr val="000000"/>
              </a:solidFill>
            </a:endParaRPr>
          </a:p>
        </p:txBody>
      </p:sp>
      <p:grpSp>
        <p:nvGrpSpPr>
          <p:cNvPr id="25" name="Group 2"/>
          <p:cNvGrpSpPr>
            <a:grpSpLocks/>
          </p:cNvGrpSpPr>
          <p:nvPr/>
        </p:nvGrpSpPr>
        <p:grpSpPr bwMode="auto">
          <a:xfrm>
            <a:off x="256902" y="271463"/>
            <a:ext cx="8642350" cy="642938"/>
            <a:chOff x="158" y="164"/>
            <a:chExt cx="5444" cy="405"/>
          </a:xfrm>
        </p:grpSpPr>
        <p:sp>
          <p:nvSpPr>
            <p:cNvPr id="26" name="Rectangle 3"/>
            <p:cNvSpPr>
              <a:spLocks noChangeArrowheads="1"/>
            </p:cNvSpPr>
            <p:nvPr/>
          </p:nvSpPr>
          <p:spPr bwMode="auto">
            <a:xfrm>
              <a:off x="933" y="164"/>
              <a:ext cx="4669" cy="3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r>
                <a:rPr lang="pl-PL" b="1" dirty="0" smtClean="0">
                  <a:solidFill>
                    <a:srgbClr val="0000CC"/>
                  </a:solidFill>
                  <a:cs typeface="Arial" charset="0"/>
                </a:rPr>
                <a:t>Planowanie przymusowej </a:t>
              </a:r>
              <a:r>
                <a:rPr lang="pl-PL" b="1" dirty="0">
                  <a:solidFill>
                    <a:srgbClr val="0000CC"/>
                  </a:solidFill>
                  <a:cs typeface="Arial" charset="0"/>
                </a:rPr>
                <a:t>restrukturyzacji </a:t>
              </a:r>
              <a:r>
                <a:rPr lang="pl-PL" b="1" dirty="0" smtClean="0">
                  <a:solidFill>
                    <a:srgbClr val="0000CC"/>
                  </a:solidFill>
                  <a:cs typeface="Arial" charset="0"/>
                </a:rPr>
                <a:t>&lt;-&gt; MREL</a:t>
              </a:r>
              <a:endParaRPr lang="en-US" b="1" dirty="0">
                <a:solidFill>
                  <a:srgbClr val="0000CC"/>
                </a:solidFill>
                <a:cs typeface="Arial" charset="0"/>
              </a:endParaRPr>
            </a:p>
          </p:txBody>
        </p:sp>
        <p:sp>
          <p:nvSpPr>
            <p:cNvPr id="27" name="Line 4"/>
            <p:cNvSpPr>
              <a:spLocks noChangeShapeType="1"/>
            </p:cNvSpPr>
            <p:nvPr/>
          </p:nvSpPr>
          <p:spPr bwMode="auto">
            <a:xfrm>
              <a:off x="158" y="569"/>
              <a:ext cx="5444" cy="0"/>
            </a:xfrm>
            <a:prstGeom prst="line">
              <a:avLst/>
            </a:prstGeom>
            <a:noFill/>
            <a:ln w="76200">
              <a:solidFill>
                <a:srgbClr val="EF9E0D"/>
              </a:solidFill>
              <a:round/>
              <a:headEnd/>
              <a:tailEnd/>
            </a:ln>
          </p:spPr>
          <p:txBody>
            <a:bodyPr/>
            <a:lstStyle/>
            <a:p>
              <a:pPr fontAlgn="base">
                <a:spcBef>
                  <a:spcPct val="0"/>
                </a:spcBef>
                <a:spcAft>
                  <a:spcPct val="0"/>
                </a:spcAft>
              </a:pPr>
              <a:endParaRPr lang="en-US" sz="800" b="1" dirty="0">
                <a:solidFill>
                  <a:srgbClr val="000000"/>
                </a:solidFill>
                <a:cs typeface="Arial" charset="0"/>
              </a:endParaRPr>
            </a:p>
          </p:txBody>
        </p:sp>
        <p:pic>
          <p:nvPicPr>
            <p:cNvPr id="28" name="Picture 5"/>
            <p:cNvPicPr>
              <a:picLocks noChangeAspect="1" noChangeArrowheads="1"/>
            </p:cNvPicPr>
            <p:nvPr/>
          </p:nvPicPr>
          <p:blipFill>
            <a:blip r:embed="rId3"/>
            <a:srcRect/>
            <a:stretch>
              <a:fillRect/>
            </a:stretch>
          </p:blipFill>
          <p:spPr bwMode="auto">
            <a:xfrm>
              <a:off x="158" y="171"/>
              <a:ext cx="775" cy="342"/>
            </a:xfrm>
            <a:prstGeom prst="rect">
              <a:avLst/>
            </a:prstGeom>
            <a:noFill/>
            <a:ln w="9525">
              <a:noFill/>
              <a:miter lim="800000"/>
              <a:headEnd/>
              <a:tailEnd/>
            </a:ln>
          </p:spPr>
        </p:pic>
      </p:grpSp>
    </p:spTree>
    <p:extLst>
      <p:ext uri="{BB962C8B-B14F-4D97-AF65-F5344CB8AC3E}">
        <p14:creationId xmlns:p14="http://schemas.microsoft.com/office/powerpoint/2010/main" val="2316732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Symbol zastępczy numeru slajdu 10"/>
          <p:cNvSpPr txBox="1">
            <a:spLocks noGrp="1"/>
          </p:cNvSpPr>
          <p:nvPr/>
        </p:nvSpPr>
        <p:spPr bwMode="auto">
          <a:xfrm>
            <a:off x="6686962" y="6331529"/>
            <a:ext cx="1864173" cy="302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CCE3882-A7B7-4F46-9E53-DC79CC717298}" type="slidenum">
              <a:rPr lang="pl-PL" sz="1400">
                <a:solidFill>
                  <a:schemeClr val="bg2"/>
                </a:solidFill>
              </a:rPr>
              <a:pPr algn="r" eaLnBrk="1" hangingPunct="1"/>
              <a:t>3</a:t>
            </a:fld>
            <a:endParaRPr lang="pl-PL" sz="1400" dirty="0">
              <a:solidFill>
                <a:schemeClr val="bg2"/>
              </a:solidFill>
            </a:endParaRPr>
          </a:p>
        </p:txBody>
      </p:sp>
      <p:sp>
        <p:nvSpPr>
          <p:cNvPr id="6147" name="Line 6"/>
          <p:cNvSpPr>
            <a:spLocks noChangeShapeType="1"/>
          </p:cNvSpPr>
          <p:nvPr/>
        </p:nvSpPr>
        <p:spPr bwMode="auto">
          <a:xfrm>
            <a:off x="251521" y="6389688"/>
            <a:ext cx="8640960" cy="0"/>
          </a:xfrm>
          <a:prstGeom prst="line">
            <a:avLst/>
          </a:prstGeom>
          <a:noFill/>
          <a:ln w="28575">
            <a:solidFill>
              <a:srgbClr val="EF9E0D"/>
            </a:solidFill>
            <a:round/>
            <a:headEnd/>
            <a:tailEnd/>
          </a:ln>
          <a:extLst>
            <a:ext uri="{909E8E84-426E-40DD-AFC4-6F175D3DCCD1}">
              <a14:hiddenFill xmlns:a14="http://schemas.microsoft.com/office/drawing/2010/main">
                <a:noFill/>
              </a14:hiddenFill>
            </a:ext>
          </a:extLst>
        </p:spPr>
        <p:txBody>
          <a:bodyPr/>
          <a:lstStyle/>
          <a:p>
            <a:endParaRPr lang="pl-PL"/>
          </a:p>
        </p:txBody>
      </p:sp>
      <p:grpSp>
        <p:nvGrpSpPr>
          <p:cNvPr id="6148" name="Group 2"/>
          <p:cNvGrpSpPr>
            <a:grpSpLocks/>
          </p:cNvGrpSpPr>
          <p:nvPr/>
        </p:nvGrpSpPr>
        <p:grpSpPr bwMode="auto">
          <a:xfrm>
            <a:off x="251521" y="260351"/>
            <a:ext cx="8640960" cy="583938"/>
            <a:chOff x="158" y="164"/>
            <a:chExt cx="5444" cy="405"/>
          </a:xfrm>
        </p:grpSpPr>
        <p:sp>
          <p:nvSpPr>
            <p:cNvPr id="6167" name="Rectangle 3"/>
            <p:cNvSpPr>
              <a:spLocks noChangeArrowheads="1"/>
            </p:cNvSpPr>
            <p:nvPr/>
          </p:nvSpPr>
          <p:spPr bwMode="auto">
            <a:xfrm>
              <a:off x="158" y="164"/>
              <a:ext cx="5444" cy="363"/>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pl-PL" sz="2000" b="1"/>
            </a:p>
          </p:txBody>
        </p:sp>
        <p:sp>
          <p:nvSpPr>
            <p:cNvPr id="6168" name="Line 4"/>
            <p:cNvSpPr>
              <a:spLocks noChangeShapeType="1"/>
            </p:cNvSpPr>
            <p:nvPr/>
          </p:nvSpPr>
          <p:spPr bwMode="auto">
            <a:xfrm>
              <a:off x="158" y="569"/>
              <a:ext cx="5444" cy="0"/>
            </a:xfrm>
            <a:prstGeom prst="line">
              <a:avLst/>
            </a:prstGeom>
            <a:noFill/>
            <a:ln w="76200">
              <a:solidFill>
                <a:srgbClr val="EF9E0D"/>
              </a:solidFill>
              <a:round/>
              <a:headEnd/>
              <a:tailEnd/>
            </a:ln>
            <a:extLst>
              <a:ext uri="{909E8E84-426E-40DD-AFC4-6F175D3DCCD1}">
                <a14:hiddenFill xmlns:a14="http://schemas.microsoft.com/office/drawing/2010/main">
                  <a:noFill/>
                </a14:hiddenFill>
              </a:ext>
            </a:extLst>
          </p:spPr>
          <p:txBody>
            <a:bodyPr/>
            <a:lstStyle/>
            <a:p>
              <a:endParaRPr lang="pl-PL" sz="2000"/>
            </a:p>
          </p:txBody>
        </p:sp>
        <p:pic>
          <p:nvPicPr>
            <p:cNvPr id="616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 y="171"/>
              <a:ext cx="775" cy="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49" name="Prostokąt 11"/>
          <p:cNvSpPr>
            <a:spLocks noChangeArrowheads="1"/>
          </p:cNvSpPr>
          <p:nvPr/>
        </p:nvSpPr>
        <p:spPr bwMode="auto">
          <a:xfrm>
            <a:off x="1481637" y="360000"/>
            <a:ext cx="74108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pl-PL" sz="2000" b="1" dirty="0" smtClean="0">
                <a:solidFill>
                  <a:schemeClr val="accent2">
                    <a:lumMod val="75000"/>
                  </a:schemeClr>
                </a:solidFill>
              </a:rPr>
              <a:t>Podstawy prawne działań restrukturyzacyjnych</a:t>
            </a:r>
            <a:endParaRPr lang="pl-PL" sz="2000" b="1" dirty="0">
              <a:solidFill>
                <a:schemeClr val="accent2">
                  <a:lumMod val="75000"/>
                </a:schemeClr>
              </a:solidFill>
            </a:endParaRPr>
          </a:p>
        </p:txBody>
      </p:sp>
      <p:sp>
        <p:nvSpPr>
          <p:cNvPr id="17" name="Strzałka w prawo 16"/>
          <p:cNvSpPr/>
          <p:nvPr/>
        </p:nvSpPr>
        <p:spPr>
          <a:xfrm>
            <a:off x="705551" y="2730917"/>
            <a:ext cx="1787615" cy="739006"/>
          </a:xfrm>
          <a:prstGeom prst="rightArrow">
            <a:avLst/>
          </a:prstGeom>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l-PL" sz="1100" b="1" dirty="0">
                <a:solidFill>
                  <a:schemeClr val="accent2">
                    <a:lumMod val="75000"/>
                  </a:schemeClr>
                </a:solidFill>
                <a:latin typeface="Arial" charset="0"/>
              </a:rPr>
              <a:t>Podstawy prawne</a:t>
            </a:r>
          </a:p>
        </p:txBody>
      </p:sp>
      <p:sp>
        <p:nvSpPr>
          <p:cNvPr id="19" name="pole tekstowe 18"/>
          <p:cNvSpPr txBox="1"/>
          <p:nvPr/>
        </p:nvSpPr>
        <p:spPr>
          <a:xfrm>
            <a:off x="2667849" y="2996952"/>
            <a:ext cx="5760160" cy="600164"/>
          </a:xfrm>
          <a:prstGeom prst="rect">
            <a:avLst/>
          </a:prstGeom>
          <a:no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defPPr>
              <a:defRPr lang="pl-PL"/>
            </a:defPPr>
            <a:lvl1pPr>
              <a:defRPr sz="1600" b="1">
                <a:solidFill>
                  <a:schemeClr val="tx1"/>
                </a:solidFill>
              </a:defRPr>
            </a:lvl1pPr>
          </a:lstStyle>
          <a:p>
            <a:pPr algn="just"/>
            <a:r>
              <a:rPr lang="pl-PL" sz="1100" dirty="0" smtClean="0"/>
              <a:t>Ustawa z dnia 5 listopada 2009 r. o spółdzielczych kasach oszczędnościowo-kredytowych (Dz.U. 2012 poz. 855 </a:t>
            </a:r>
            <a:br>
              <a:rPr lang="pl-PL" sz="1100" dirty="0" smtClean="0"/>
            </a:br>
            <a:r>
              <a:rPr lang="pl-PL" sz="1100" dirty="0" smtClean="0"/>
              <a:t>z późniejszymi zmianami)</a:t>
            </a:r>
            <a:endParaRPr lang="pl-PL" sz="1100" dirty="0"/>
          </a:p>
        </p:txBody>
      </p:sp>
      <p:sp>
        <p:nvSpPr>
          <p:cNvPr id="20" name="pole tekstowe 19"/>
          <p:cNvSpPr txBox="1"/>
          <p:nvPr/>
        </p:nvSpPr>
        <p:spPr>
          <a:xfrm>
            <a:off x="2483768" y="980728"/>
            <a:ext cx="5760160" cy="769441"/>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just"/>
            <a:r>
              <a:rPr lang="pl-PL" sz="1100" b="1" dirty="0" smtClean="0">
                <a:solidFill>
                  <a:schemeClr val="bg1"/>
                </a:solidFill>
              </a:rPr>
              <a:t>Dyrektywa 2014/59/UE Parlamentu Europejskiego i Rady z </a:t>
            </a:r>
            <a:r>
              <a:rPr lang="pl-PL" sz="1100" b="1" dirty="0">
                <a:solidFill>
                  <a:schemeClr val="bg1"/>
                </a:solidFill>
              </a:rPr>
              <a:t>dnia 15 maja 2014 </a:t>
            </a:r>
            <a:r>
              <a:rPr lang="pl-PL" sz="1100" b="1" dirty="0" smtClean="0">
                <a:solidFill>
                  <a:schemeClr val="bg1"/>
                </a:solidFill>
              </a:rPr>
              <a:t>r. ustanawiająca </a:t>
            </a:r>
            <a:r>
              <a:rPr lang="pl-PL" sz="1100" b="1" dirty="0">
                <a:solidFill>
                  <a:schemeClr val="bg1"/>
                </a:solidFill>
              </a:rPr>
              <a:t>ramy na </a:t>
            </a:r>
            <a:r>
              <a:rPr lang="pl-PL" sz="1100" b="1" dirty="0" smtClean="0">
                <a:solidFill>
                  <a:schemeClr val="bg1"/>
                </a:solidFill>
              </a:rPr>
              <a:t>potrzeby prowadzenia </a:t>
            </a:r>
            <a:r>
              <a:rPr lang="pl-PL" sz="1100" b="1" dirty="0">
                <a:solidFill>
                  <a:schemeClr val="bg1"/>
                </a:solidFill>
              </a:rPr>
              <a:t>działań naprawczych oraz restrukturyzacji </a:t>
            </a:r>
            <a:r>
              <a:rPr lang="pl-PL" sz="1100" b="1" dirty="0" smtClean="0">
                <a:solidFill>
                  <a:schemeClr val="bg1"/>
                </a:solidFill>
              </a:rPr>
              <a:t>i </a:t>
            </a:r>
            <a:r>
              <a:rPr lang="pl-PL" sz="1100" b="1" dirty="0">
                <a:solidFill>
                  <a:schemeClr val="bg1"/>
                </a:solidFill>
              </a:rPr>
              <a:t>uporządkowanej likwidacji w odniesieniu do </a:t>
            </a:r>
            <a:r>
              <a:rPr lang="pl-PL" sz="1100" b="1" dirty="0" smtClean="0">
                <a:solidFill>
                  <a:schemeClr val="bg1"/>
                </a:solidFill>
              </a:rPr>
              <a:t>instytucji kredytowych </a:t>
            </a:r>
            <a:r>
              <a:rPr lang="pl-PL" sz="1100" b="1" dirty="0">
                <a:solidFill>
                  <a:schemeClr val="bg1"/>
                </a:solidFill>
              </a:rPr>
              <a:t>i firm </a:t>
            </a:r>
            <a:r>
              <a:rPr lang="pl-PL" sz="1100" b="1" dirty="0" smtClean="0">
                <a:solidFill>
                  <a:schemeClr val="bg1"/>
                </a:solidFill>
              </a:rPr>
              <a:t>inwestycyjnych (Dyrektywa BRR)</a:t>
            </a:r>
            <a:endParaRPr lang="pl-PL" sz="1100" b="1" dirty="0">
              <a:solidFill>
                <a:schemeClr val="bg1"/>
              </a:solidFill>
            </a:endParaRPr>
          </a:p>
        </p:txBody>
      </p:sp>
      <p:sp>
        <p:nvSpPr>
          <p:cNvPr id="21" name="pole tekstowe 20"/>
          <p:cNvSpPr txBox="1"/>
          <p:nvPr/>
        </p:nvSpPr>
        <p:spPr>
          <a:xfrm>
            <a:off x="2667849" y="2420888"/>
            <a:ext cx="5760160" cy="430887"/>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pl-PL" sz="1100" b="1" dirty="0" smtClean="0"/>
              <a:t>Ustawa z dnia 10 czerwca 2016 r. o Bankowym Funduszu Gwarancyjnym, systemie gwarantowania depozytów oraz przymusowej restrukturyzacji.</a:t>
            </a:r>
            <a:endParaRPr lang="pl-PL" sz="1100" b="1" dirty="0"/>
          </a:p>
        </p:txBody>
      </p:sp>
      <p:sp>
        <p:nvSpPr>
          <p:cNvPr id="22" name="Strzałka w prawo 21"/>
          <p:cNvSpPr/>
          <p:nvPr/>
        </p:nvSpPr>
        <p:spPr>
          <a:xfrm rot="5400000">
            <a:off x="4579395" y="1832362"/>
            <a:ext cx="569303" cy="567680"/>
          </a:xfrm>
          <a:prstGeom prst="rightArrow">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lang="pl-PL" sz="1100" b="1" dirty="0">
              <a:solidFill>
                <a:schemeClr val="accent2"/>
              </a:solidFill>
              <a:latin typeface="Arial"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063" y="3501008"/>
            <a:ext cx="8650287" cy="4378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Strzałka w prawo 14"/>
          <p:cNvSpPr/>
          <p:nvPr/>
        </p:nvSpPr>
        <p:spPr>
          <a:xfrm rot="5400000">
            <a:off x="4634750" y="3861860"/>
            <a:ext cx="569303" cy="567680"/>
          </a:xfrm>
          <a:prstGeom prst="rightArrow">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lang="pl-PL" sz="1100" b="1" dirty="0">
              <a:solidFill>
                <a:schemeClr val="accent2"/>
              </a:solidFill>
              <a:latin typeface="Arial" charset="0"/>
            </a:endParaRPr>
          </a:p>
        </p:txBody>
      </p:sp>
    </p:spTree>
    <p:extLst>
      <p:ext uri="{BB962C8B-B14F-4D97-AF65-F5344CB8AC3E}">
        <p14:creationId xmlns:p14="http://schemas.microsoft.com/office/powerpoint/2010/main" val="11459296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
          <p:cNvGrpSpPr>
            <a:grpSpLocks/>
          </p:cNvGrpSpPr>
          <p:nvPr/>
        </p:nvGrpSpPr>
        <p:grpSpPr bwMode="auto">
          <a:xfrm>
            <a:off x="256902" y="271463"/>
            <a:ext cx="8642350" cy="642938"/>
            <a:chOff x="158" y="164"/>
            <a:chExt cx="5444" cy="405"/>
          </a:xfrm>
        </p:grpSpPr>
        <p:sp>
          <p:nvSpPr>
            <p:cNvPr id="26" name="Rectangle 3"/>
            <p:cNvSpPr>
              <a:spLocks noChangeArrowheads="1"/>
            </p:cNvSpPr>
            <p:nvPr/>
          </p:nvSpPr>
          <p:spPr bwMode="auto">
            <a:xfrm>
              <a:off x="158" y="164"/>
              <a:ext cx="5444" cy="3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r>
                <a:rPr lang="pl-PL" b="1" dirty="0" smtClean="0">
                  <a:solidFill>
                    <a:srgbClr val="1F0FEF"/>
                  </a:solidFill>
                  <a:latin typeface="Arial" charset="0"/>
                  <a:cs typeface="Arial" charset="0"/>
                </a:rPr>
                <a:t>Zasady wyznaczania MREL</a:t>
              </a:r>
              <a:endParaRPr lang="pl-PL" b="1" i="1" dirty="0" smtClean="0">
                <a:solidFill>
                  <a:srgbClr val="1F0FEF"/>
                </a:solidFill>
                <a:latin typeface="Arial" charset="0"/>
                <a:cs typeface="Arial" charset="0"/>
              </a:endParaRPr>
            </a:p>
          </p:txBody>
        </p:sp>
        <p:sp>
          <p:nvSpPr>
            <p:cNvPr id="27" name="Line 4"/>
            <p:cNvSpPr>
              <a:spLocks noChangeShapeType="1"/>
            </p:cNvSpPr>
            <p:nvPr/>
          </p:nvSpPr>
          <p:spPr bwMode="auto">
            <a:xfrm>
              <a:off x="158" y="569"/>
              <a:ext cx="5444" cy="0"/>
            </a:xfrm>
            <a:prstGeom prst="line">
              <a:avLst/>
            </a:prstGeom>
            <a:noFill/>
            <a:ln w="76200">
              <a:solidFill>
                <a:srgbClr val="EF9E0D"/>
              </a:solidFill>
              <a:round/>
              <a:headEnd/>
              <a:tailEnd/>
            </a:ln>
          </p:spPr>
          <p:txBody>
            <a:bodyPr/>
            <a:lstStyle/>
            <a:p>
              <a:pPr fontAlgn="base">
                <a:spcBef>
                  <a:spcPct val="0"/>
                </a:spcBef>
                <a:spcAft>
                  <a:spcPct val="0"/>
                </a:spcAft>
              </a:pPr>
              <a:endParaRPr lang="en-US" sz="800" b="1" dirty="0">
                <a:solidFill>
                  <a:srgbClr val="000000"/>
                </a:solidFill>
                <a:latin typeface="Arial" charset="0"/>
                <a:cs typeface="Arial" charset="0"/>
              </a:endParaRPr>
            </a:p>
          </p:txBody>
        </p:sp>
        <p:pic>
          <p:nvPicPr>
            <p:cNvPr id="28" name="Picture 5"/>
            <p:cNvPicPr>
              <a:picLocks noChangeAspect="1" noChangeArrowheads="1"/>
            </p:cNvPicPr>
            <p:nvPr/>
          </p:nvPicPr>
          <p:blipFill>
            <a:blip r:embed="rId3"/>
            <a:srcRect/>
            <a:stretch>
              <a:fillRect/>
            </a:stretch>
          </p:blipFill>
          <p:spPr bwMode="auto">
            <a:xfrm>
              <a:off x="158" y="171"/>
              <a:ext cx="775" cy="342"/>
            </a:xfrm>
            <a:prstGeom prst="rect">
              <a:avLst/>
            </a:prstGeom>
            <a:noFill/>
            <a:ln w="9525">
              <a:noFill/>
              <a:miter lim="800000"/>
              <a:headEnd/>
              <a:tailEnd/>
            </a:ln>
          </p:spPr>
        </p:pic>
      </p:grpSp>
      <p:sp>
        <p:nvSpPr>
          <p:cNvPr id="13" name="Prostokąt 12"/>
          <p:cNvSpPr/>
          <p:nvPr/>
        </p:nvSpPr>
        <p:spPr>
          <a:xfrm>
            <a:off x="276032" y="1484784"/>
            <a:ext cx="8642350" cy="1512168"/>
          </a:xfrm>
          <a:prstGeom prst="rect">
            <a:avLst/>
          </a:prstGeom>
          <a:solidFill>
            <a:schemeClr val="accent1">
              <a:lumMod val="20000"/>
              <a:lumOff val="80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sz="800" b="1">
              <a:solidFill>
                <a:prstClr val="white"/>
              </a:solidFill>
            </a:endParaRPr>
          </a:p>
        </p:txBody>
      </p:sp>
      <p:sp>
        <p:nvSpPr>
          <p:cNvPr id="14" name="Prostokąt 13"/>
          <p:cNvSpPr/>
          <p:nvPr/>
        </p:nvSpPr>
        <p:spPr>
          <a:xfrm>
            <a:off x="293460" y="1579148"/>
            <a:ext cx="8575724" cy="1323439"/>
          </a:xfrm>
          <a:prstGeom prst="rect">
            <a:avLst/>
          </a:prstGeom>
        </p:spPr>
        <p:txBody>
          <a:bodyPr wrap="square">
            <a:spAutoFit/>
          </a:bodyPr>
          <a:lstStyle/>
          <a:p>
            <a:pPr algn="just"/>
            <a:r>
              <a:rPr lang="pl-PL" sz="1600" b="1" dirty="0">
                <a:latin typeface="Arial" panose="020B0604020202020204" pitchFamily="34" charset="0"/>
                <a:cs typeface="Arial" panose="020B0604020202020204" pitchFamily="34" charset="0"/>
              </a:rPr>
              <a:t>ROZPORZĄDZENIE DELEGOWANE KOMISJI (UE) </a:t>
            </a:r>
            <a:r>
              <a:rPr lang="pl-PL" sz="1600" b="1" dirty="0" smtClean="0">
                <a:latin typeface="Arial" panose="020B0604020202020204" pitchFamily="34" charset="0"/>
                <a:cs typeface="Arial" panose="020B0604020202020204" pitchFamily="34" charset="0"/>
              </a:rPr>
              <a:t>2016/1450 z </a:t>
            </a:r>
            <a:r>
              <a:rPr lang="pl-PL" sz="1600" b="1" dirty="0">
                <a:latin typeface="Arial" panose="020B0604020202020204" pitchFamily="34" charset="0"/>
                <a:cs typeface="Arial" panose="020B0604020202020204" pitchFamily="34" charset="0"/>
              </a:rPr>
              <a:t>dnia 23 maja 2016 r.</a:t>
            </a:r>
            <a:endParaRPr lang="pl-PL" sz="1600" dirty="0">
              <a:latin typeface="Arial" panose="020B0604020202020204" pitchFamily="34" charset="0"/>
              <a:cs typeface="Arial" panose="020B0604020202020204" pitchFamily="34" charset="0"/>
            </a:endParaRPr>
          </a:p>
          <a:p>
            <a:pPr algn="just"/>
            <a:r>
              <a:rPr lang="pl-PL" sz="1600" b="1" dirty="0">
                <a:latin typeface="Arial" panose="020B0604020202020204" pitchFamily="34" charset="0"/>
                <a:cs typeface="Arial" panose="020B0604020202020204" pitchFamily="34" charset="0"/>
              </a:rPr>
              <a:t>uzupełniające dyrektywę Parlamentu Europejskiego i Rady 2014/59/UE w odniesieniu do regulacyjnych standardów technicznych określających kryteria dotyczące metody ustalania wysokości minimalnego wymogu w zakresie funduszy własnych i zobowiązań </a:t>
            </a:r>
            <a:r>
              <a:rPr lang="pl-PL" sz="1600" b="1" dirty="0" smtClean="0">
                <a:latin typeface="Arial" panose="020B0604020202020204" pitchFamily="34" charset="0"/>
                <a:cs typeface="Arial" panose="020B0604020202020204" pitchFamily="34" charset="0"/>
              </a:rPr>
              <a:t>kwalifikowalnych</a:t>
            </a:r>
            <a:endParaRPr lang="pl-PL" sz="1600" b="1" dirty="0">
              <a:solidFill>
                <a:prstClr val="black"/>
              </a:solidFill>
              <a:latin typeface="Arial" panose="020B0604020202020204" pitchFamily="34" charset="0"/>
              <a:cs typeface="Arial" panose="020B0604020202020204" pitchFamily="34" charset="0"/>
            </a:endParaRPr>
          </a:p>
        </p:txBody>
      </p:sp>
      <p:sp>
        <p:nvSpPr>
          <p:cNvPr id="15" name="Prostokąt zaokrąglony 14"/>
          <p:cNvSpPr/>
          <p:nvPr/>
        </p:nvSpPr>
        <p:spPr>
          <a:xfrm>
            <a:off x="256902" y="3140968"/>
            <a:ext cx="1230313"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pl-PL" b="1" dirty="0" smtClean="0">
                <a:solidFill>
                  <a:prstClr val="white"/>
                </a:solidFill>
                <a:latin typeface="Arial" panose="020B0604020202020204" pitchFamily="34" charset="0"/>
                <a:cs typeface="Arial" panose="020B0604020202020204" pitchFamily="34" charset="0"/>
              </a:rPr>
              <a:t>MREL</a:t>
            </a:r>
            <a:endParaRPr lang="pl-PL" b="1" dirty="0">
              <a:solidFill>
                <a:prstClr val="white"/>
              </a:solidFill>
              <a:latin typeface="Arial" panose="020B0604020202020204" pitchFamily="34" charset="0"/>
              <a:cs typeface="Arial" panose="020B0604020202020204" pitchFamily="34" charset="0"/>
            </a:endParaRPr>
          </a:p>
        </p:txBody>
      </p:sp>
      <p:sp>
        <p:nvSpPr>
          <p:cNvPr id="31" name="pole tekstowe 30"/>
          <p:cNvSpPr txBox="1"/>
          <p:nvPr/>
        </p:nvSpPr>
        <p:spPr>
          <a:xfrm>
            <a:off x="4007264" y="3429753"/>
            <a:ext cx="364203" cy="461665"/>
          </a:xfrm>
          <a:prstGeom prst="rect">
            <a:avLst/>
          </a:prstGeom>
          <a:noFill/>
        </p:spPr>
        <p:txBody>
          <a:bodyPr wrap="none" rtlCol="0">
            <a:spAutoFit/>
          </a:bodyPr>
          <a:lstStyle/>
          <a:p>
            <a:pPr algn="ctr" fontAlgn="base">
              <a:spcBef>
                <a:spcPct val="0"/>
              </a:spcBef>
              <a:spcAft>
                <a:spcPct val="0"/>
              </a:spcAft>
            </a:pPr>
            <a:r>
              <a:rPr lang="pl-PL" sz="2400" b="1" dirty="0" smtClean="0">
                <a:solidFill>
                  <a:srgbClr val="008000"/>
                </a:solidFill>
                <a:latin typeface="Arial" panose="020B0604020202020204" pitchFamily="34" charset="0"/>
                <a:cs typeface="Arial" panose="020B0604020202020204" pitchFamily="34" charset="0"/>
              </a:rPr>
              <a:t>+</a:t>
            </a:r>
            <a:endParaRPr lang="pl-PL" sz="2400" b="1" dirty="0">
              <a:solidFill>
                <a:srgbClr val="008000"/>
              </a:solidFill>
              <a:latin typeface="Arial" panose="020B0604020202020204" pitchFamily="34" charset="0"/>
              <a:cs typeface="Arial" panose="020B0604020202020204" pitchFamily="34" charset="0"/>
            </a:endParaRPr>
          </a:p>
        </p:txBody>
      </p:sp>
      <p:sp>
        <p:nvSpPr>
          <p:cNvPr id="32" name="Prostokąt 31"/>
          <p:cNvSpPr/>
          <p:nvPr/>
        </p:nvSpPr>
        <p:spPr>
          <a:xfrm>
            <a:off x="1979712" y="3140968"/>
            <a:ext cx="1931161" cy="1038796"/>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base">
              <a:spcBef>
                <a:spcPct val="0"/>
              </a:spcBef>
              <a:spcAft>
                <a:spcPct val="0"/>
              </a:spcAft>
            </a:pPr>
            <a:endParaRPr lang="pl-PL" sz="800" b="1" dirty="0">
              <a:solidFill>
                <a:prstClr val="white"/>
              </a:solidFill>
              <a:latin typeface="Arial" panose="020B0604020202020204" pitchFamily="34" charset="0"/>
              <a:cs typeface="Arial" panose="020B0604020202020204" pitchFamily="34" charset="0"/>
            </a:endParaRPr>
          </a:p>
        </p:txBody>
      </p:sp>
      <p:sp>
        <p:nvSpPr>
          <p:cNvPr id="34" name="Prostokąt 33"/>
          <p:cNvSpPr/>
          <p:nvPr/>
        </p:nvSpPr>
        <p:spPr>
          <a:xfrm>
            <a:off x="4445269" y="3141408"/>
            <a:ext cx="1941999" cy="103835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base">
              <a:spcBef>
                <a:spcPct val="0"/>
              </a:spcBef>
              <a:spcAft>
                <a:spcPct val="0"/>
              </a:spcAft>
            </a:pPr>
            <a:endParaRPr lang="pl-PL" sz="800" b="1" dirty="0">
              <a:solidFill>
                <a:prstClr val="white"/>
              </a:solidFill>
              <a:latin typeface="Arial" panose="020B0604020202020204" pitchFamily="34" charset="0"/>
              <a:cs typeface="Arial" panose="020B0604020202020204" pitchFamily="34" charset="0"/>
            </a:endParaRPr>
          </a:p>
        </p:txBody>
      </p:sp>
      <p:sp>
        <p:nvSpPr>
          <p:cNvPr id="35" name="Prostokąt 34"/>
          <p:cNvSpPr/>
          <p:nvPr/>
        </p:nvSpPr>
        <p:spPr>
          <a:xfrm>
            <a:off x="4427984" y="3357506"/>
            <a:ext cx="1947849" cy="584775"/>
          </a:xfrm>
          <a:prstGeom prst="rect">
            <a:avLst/>
          </a:prstGeom>
        </p:spPr>
        <p:txBody>
          <a:bodyPr wrap="square">
            <a:spAutoFit/>
          </a:bodyPr>
          <a:lstStyle/>
          <a:p>
            <a:pPr algn="ctr" fontAlgn="base">
              <a:spcBef>
                <a:spcPct val="0"/>
              </a:spcBef>
              <a:spcAft>
                <a:spcPct val="0"/>
              </a:spcAft>
            </a:pPr>
            <a:r>
              <a:rPr lang="pl-PL" sz="1600" b="1" dirty="0" smtClean="0">
                <a:solidFill>
                  <a:prstClr val="black"/>
                </a:solidFill>
                <a:latin typeface="Arial" panose="020B0604020202020204" pitchFamily="34" charset="0"/>
                <a:cs typeface="Arial" panose="020B0604020202020204" pitchFamily="34" charset="0"/>
              </a:rPr>
              <a:t>Kwota dokapitalizowania</a:t>
            </a:r>
            <a:endParaRPr lang="pl-PL" sz="1600" b="1" dirty="0">
              <a:solidFill>
                <a:prstClr val="black"/>
              </a:solidFill>
              <a:latin typeface="Arial" panose="020B0604020202020204" pitchFamily="34" charset="0"/>
              <a:cs typeface="Arial" panose="020B0604020202020204" pitchFamily="34" charset="0"/>
            </a:endParaRPr>
          </a:p>
        </p:txBody>
      </p:sp>
      <p:sp>
        <p:nvSpPr>
          <p:cNvPr id="36" name="Prostokąt 35"/>
          <p:cNvSpPr/>
          <p:nvPr/>
        </p:nvSpPr>
        <p:spPr>
          <a:xfrm>
            <a:off x="6948264" y="3140968"/>
            <a:ext cx="1944376" cy="1037672"/>
          </a:xfrm>
          <a:prstGeom prst="rect">
            <a:avLst/>
          </a:prstGeom>
          <a:solidFill>
            <a:srgbClr val="A4ADC8"/>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base">
              <a:spcBef>
                <a:spcPct val="0"/>
              </a:spcBef>
              <a:spcAft>
                <a:spcPct val="0"/>
              </a:spcAft>
            </a:pPr>
            <a:endParaRPr lang="pl-PL" sz="800" b="1" dirty="0">
              <a:solidFill>
                <a:prstClr val="white"/>
              </a:solidFill>
              <a:latin typeface="Arial" panose="020B0604020202020204" pitchFamily="34" charset="0"/>
              <a:cs typeface="Arial" panose="020B0604020202020204" pitchFamily="34" charset="0"/>
            </a:endParaRPr>
          </a:p>
        </p:txBody>
      </p:sp>
      <p:sp>
        <p:nvSpPr>
          <p:cNvPr id="37" name="Prostokąt 36"/>
          <p:cNvSpPr/>
          <p:nvPr/>
        </p:nvSpPr>
        <p:spPr>
          <a:xfrm>
            <a:off x="6954440" y="3352636"/>
            <a:ext cx="1975847" cy="584775"/>
          </a:xfrm>
          <a:prstGeom prst="rect">
            <a:avLst/>
          </a:prstGeom>
        </p:spPr>
        <p:txBody>
          <a:bodyPr wrap="square">
            <a:spAutoFit/>
          </a:bodyPr>
          <a:lstStyle/>
          <a:p>
            <a:pPr algn="ctr" fontAlgn="base">
              <a:spcBef>
                <a:spcPct val="0"/>
              </a:spcBef>
              <a:spcAft>
                <a:spcPct val="0"/>
              </a:spcAft>
            </a:pPr>
            <a:r>
              <a:rPr lang="pl-PL" sz="1600" b="1" dirty="0" smtClean="0">
                <a:solidFill>
                  <a:prstClr val="black"/>
                </a:solidFill>
                <a:latin typeface="Arial" panose="020B0604020202020204" pitchFamily="34" charset="0"/>
                <a:cs typeface="Arial" panose="020B0604020202020204" pitchFamily="34" charset="0"/>
              </a:rPr>
              <a:t>Dodatkowe uwarunkowania </a:t>
            </a:r>
            <a:endParaRPr lang="pl-PL" sz="1600" b="1" dirty="0">
              <a:solidFill>
                <a:prstClr val="black"/>
              </a:solidFill>
              <a:latin typeface="Arial" panose="020B0604020202020204" pitchFamily="34" charset="0"/>
              <a:cs typeface="Arial" panose="020B0604020202020204" pitchFamily="34" charset="0"/>
            </a:endParaRPr>
          </a:p>
        </p:txBody>
      </p:sp>
      <p:sp>
        <p:nvSpPr>
          <p:cNvPr id="38" name="pole tekstowe 37"/>
          <p:cNvSpPr txBox="1"/>
          <p:nvPr/>
        </p:nvSpPr>
        <p:spPr>
          <a:xfrm>
            <a:off x="6414469" y="3573016"/>
            <a:ext cx="551753" cy="306622"/>
          </a:xfrm>
          <a:prstGeom prst="rect">
            <a:avLst/>
          </a:prstGeom>
          <a:noFill/>
        </p:spPr>
        <p:txBody>
          <a:bodyPr wrap="none" rtlCol="0">
            <a:spAutoFit/>
          </a:bodyPr>
          <a:lstStyle/>
          <a:p>
            <a:pPr algn="ctr" fontAlgn="base">
              <a:lnSpc>
                <a:spcPts val="1500"/>
              </a:lnSpc>
              <a:spcBef>
                <a:spcPct val="0"/>
              </a:spcBef>
              <a:spcAft>
                <a:spcPct val="0"/>
              </a:spcAft>
            </a:pPr>
            <a:r>
              <a:rPr lang="pl-PL" sz="2400" b="1" dirty="0" smtClean="0">
                <a:solidFill>
                  <a:srgbClr val="008000"/>
                </a:solidFill>
                <a:latin typeface="Arial" panose="020B0604020202020204" pitchFamily="34" charset="0"/>
                <a:cs typeface="Arial" panose="020B0604020202020204" pitchFamily="34" charset="0"/>
              </a:rPr>
              <a:t>+</a:t>
            </a:r>
            <a:r>
              <a:rPr lang="pl-PL" sz="2400" b="1" dirty="0" smtClean="0">
                <a:solidFill>
                  <a:prstClr val="black"/>
                </a:solidFill>
                <a:latin typeface="Arial" panose="020B0604020202020204" pitchFamily="34" charset="0"/>
                <a:cs typeface="Arial" panose="020B0604020202020204" pitchFamily="34" charset="0"/>
              </a:rPr>
              <a:t>/</a:t>
            </a:r>
            <a:r>
              <a:rPr lang="pl-PL" sz="2400" b="1" dirty="0" smtClean="0">
                <a:solidFill>
                  <a:srgbClr val="FF0000"/>
                </a:solidFill>
                <a:latin typeface="Arial" panose="020B0604020202020204" pitchFamily="34" charset="0"/>
                <a:cs typeface="Arial" panose="020B0604020202020204" pitchFamily="34" charset="0"/>
              </a:rPr>
              <a:t>-</a:t>
            </a:r>
            <a:endParaRPr lang="pl-PL" sz="2400" b="1" dirty="0">
              <a:solidFill>
                <a:srgbClr val="FF0000"/>
              </a:solidFill>
              <a:latin typeface="Arial" panose="020B0604020202020204" pitchFamily="34" charset="0"/>
              <a:cs typeface="Arial" panose="020B0604020202020204" pitchFamily="34" charset="0"/>
            </a:endParaRPr>
          </a:p>
        </p:txBody>
      </p:sp>
      <p:sp>
        <p:nvSpPr>
          <p:cNvPr id="16" name="pole tekstowe 15"/>
          <p:cNvSpPr txBox="1"/>
          <p:nvPr/>
        </p:nvSpPr>
        <p:spPr>
          <a:xfrm>
            <a:off x="2081196" y="3367978"/>
            <a:ext cx="1728192" cy="584775"/>
          </a:xfrm>
          <a:prstGeom prst="rect">
            <a:avLst/>
          </a:prstGeom>
          <a:noFill/>
        </p:spPr>
        <p:txBody>
          <a:bodyPr wrap="square" rtlCol="0">
            <a:spAutoFit/>
          </a:bodyPr>
          <a:lstStyle/>
          <a:p>
            <a:pPr algn="ctr" fontAlgn="base">
              <a:spcBef>
                <a:spcPct val="0"/>
              </a:spcBef>
              <a:spcAft>
                <a:spcPct val="0"/>
              </a:spcAft>
            </a:pPr>
            <a:r>
              <a:rPr lang="pl-PL" sz="1600" b="1" dirty="0" smtClean="0">
                <a:solidFill>
                  <a:prstClr val="black"/>
                </a:solidFill>
                <a:latin typeface="Arial" charset="0"/>
                <a:cs typeface="Arial" charset="0"/>
              </a:rPr>
              <a:t>Kwota na pokrycie strat</a:t>
            </a:r>
            <a:endParaRPr lang="pl-PL" sz="1600" b="1" dirty="0">
              <a:solidFill>
                <a:prstClr val="black"/>
              </a:solidFill>
              <a:latin typeface="Arial" charset="0"/>
              <a:cs typeface="Arial" charset="0"/>
            </a:endParaRPr>
          </a:p>
        </p:txBody>
      </p:sp>
      <p:sp>
        <p:nvSpPr>
          <p:cNvPr id="39" name="pole tekstowe 38"/>
          <p:cNvSpPr txBox="1"/>
          <p:nvPr/>
        </p:nvSpPr>
        <p:spPr>
          <a:xfrm>
            <a:off x="1547664" y="3429000"/>
            <a:ext cx="364202" cy="461665"/>
          </a:xfrm>
          <a:prstGeom prst="rect">
            <a:avLst/>
          </a:prstGeom>
          <a:noFill/>
        </p:spPr>
        <p:txBody>
          <a:bodyPr wrap="none" rtlCol="0">
            <a:spAutoFit/>
          </a:bodyPr>
          <a:lstStyle/>
          <a:p>
            <a:pPr algn="ctr" fontAlgn="base">
              <a:spcBef>
                <a:spcPct val="0"/>
              </a:spcBef>
              <a:spcAft>
                <a:spcPct val="0"/>
              </a:spcAft>
            </a:pPr>
            <a:r>
              <a:rPr lang="pl-PL" sz="2400" b="1" dirty="0" smtClean="0">
                <a:solidFill>
                  <a:prstClr val="black"/>
                </a:solidFill>
                <a:latin typeface="Arial" panose="020B0604020202020204" pitchFamily="34" charset="0"/>
                <a:cs typeface="Arial" panose="020B0604020202020204" pitchFamily="34" charset="0"/>
              </a:rPr>
              <a:t>=</a:t>
            </a:r>
            <a:endParaRPr lang="pl-PL" sz="2400" b="1" dirty="0">
              <a:solidFill>
                <a:prstClr val="black"/>
              </a:solidFill>
              <a:latin typeface="Arial" panose="020B0604020202020204" pitchFamily="34" charset="0"/>
              <a:cs typeface="Arial" panose="020B0604020202020204" pitchFamily="34" charset="0"/>
            </a:endParaRPr>
          </a:p>
        </p:txBody>
      </p:sp>
      <p:sp>
        <p:nvSpPr>
          <p:cNvPr id="18" name="Prostokąt 17"/>
          <p:cNvSpPr/>
          <p:nvPr/>
        </p:nvSpPr>
        <p:spPr>
          <a:xfrm>
            <a:off x="1547664" y="4725143"/>
            <a:ext cx="7340362" cy="1512169"/>
          </a:xfrm>
          <a:prstGeom prst="rect">
            <a:avLst/>
          </a:prstGeom>
          <a:solidFill>
            <a:schemeClr val="bg1">
              <a:lumMod val="95000"/>
            </a:schemeClr>
          </a:solid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sz="800" b="1">
              <a:solidFill>
                <a:prstClr val="white"/>
              </a:solidFill>
            </a:endParaRPr>
          </a:p>
        </p:txBody>
      </p:sp>
      <p:sp>
        <p:nvSpPr>
          <p:cNvPr id="19" name="Strzałka w prawo 18"/>
          <p:cNvSpPr/>
          <p:nvPr/>
        </p:nvSpPr>
        <p:spPr>
          <a:xfrm rot="5400000">
            <a:off x="7723125" y="4315256"/>
            <a:ext cx="438476" cy="251948"/>
          </a:xfrm>
          <a:prstGeom prst="rightArrow">
            <a:avLst>
              <a:gd name="adj1" fmla="val 42439"/>
              <a:gd name="adj2" fmla="val 76464"/>
            </a:avLst>
          </a:prstGeom>
          <a:solidFill>
            <a:schemeClr val="bg1">
              <a:lumMod val="65000"/>
            </a:schemeClr>
          </a:solidFill>
          <a:ln>
            <a:solidFill>
              <a:schemeClr val="tx1">
                <a:lumMod val="65000"/>
                <a:lumOff val="3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sz="800" b="1">
              <a:solidFill>
                <a:prstClr val="white"/>
              </a:solidFill>
            </a:endParaRPr>
          </a:p>
        </p:txBody>
      </p:sp>
      <p:sp>
        <p:nvSpPr>
          <p:cNvPr id="20" name="pole tekstowe 19"/>
          <p:cNvSpPr txBox="1"/>
          <p:nvPr/>
        </p:nvSpPr>
        <p:spPr>
          <a:xfrm>
            <a:off x="1547664" y="4780309"/>
            <a:ext cx="7272808" cy="1384995"/>
          </a:xfrm>
          <a:prstGeom prst="rect">
            <a:avLst/>
          </a:prstGeom>
          <a:noFill/>
        </p:spPr>
        <p:txBody>
          <a:bodyPr wrap="square" rtlCol="0">
            <a:spAutoFit/>
          </a:bodyPr>
          <a:lstStyle/>
          <a:p>
            <a:pPr marL="285750" indent="-285750" fontAlgn="base">
              <a:spcBef>
                <a:spcPct val="0"/>
              </a:spcBef>
              <a:spcAft>
                <a:spcPts val="1200"/>
              </a:spcAft>
              <a:buFont typeface="Arial" panose="020B0604020202020204" pitchFamily="34" charset="0"/>
              <a:buChar char="•"/>
            </a:pPr>
            <a:r>
              <a:rPr lang="pl-PL" sz="1600" b="1" dirty="0" smtClean="0">
                <a:solidFill>
                  <a:prstClr val="black"/>
                </a:solidFill>
                <a:latin typeface="Arial" charset="0"/>
                <a:cs typeface="Arial" charset="0"/>
              </a:rPr>
              <a:t>Ustawowe i dyskrecjonalne wyłączenia z umorzenia lub konwersji </a:t>
            </a:r>
            <a:r>
              <a:rPr lang="pl-PL" sz="1600" b="1" dirty="0" smtClean="0">
                <a:solidFill>
                  <a:prstClr val="black"/>
                </a:solidFill>
                <a:latin typeface="Arial" panose="020B0604020202020204" pitchFamily="34" charset="0"/>
                <a:cs typeface="Arial" panose="020B0604020202020204" pitchFamily="34" charset="0"/>
              </a:rPr>
              <a:t>[</a:t>
            </a:r>
            <a:r>
              <a:rPr lang="pl-PL" sz="1600" b="1" dirty="0" smtClean="0">
                <a:solidFill>
                  <a:prstClr val="black"/>
                </a:solidFill>
                <a:cs typeface="Arial" panose="020B0604020202020204" pitchFamily="34" charset="0"/>
              </a:rPr>
              <a:t>↗</a:t>
            </a:r>
            <a:r>
              <a:rPr lang="pl-PL" sz="1600" b="1" dirty="0" smtClean="0">
                <a:solidFill>
                  <a:prstClr val="black"/>
                </a:solidFill>
                <a:latin typeface="Arial" panose="020B0604020202020204" pitchFamily="34" charset="0"/>
                <a:cs typeface="Arial" panose="020B0604020202020204" pitchFamily="34" charset="0"/>
              </a:rPr>
              <a:t>]</a:t>
            </a:r>
          </a:p>
          <a:p>
            <a:pPr marL="285750" indent="-285750" fontAlgn="base">
              <a:spcBef>
                <a:spcPct val="0"/>
              </a:spcBef>
              <a:spcAft>
                <a:spcPts val="1200"/>
              </a:spcAft>
              <a:buFont typeface="Arial" panose="020B0604020202020204" pitchFamily="34" charset="0"/>
              <a:buChar char="•"/>
            </a:pPr>
            <a:r>
              <a:rPr lang="pl-PL" sz="1600" b="1" dirty="0" smtClean="0">
                <a:solidFill>
                  <a:prstClr val="black"/>
                </a:solidFill>
                <a:latin typeface="Arial" charset="0"/>
                <a:cs typeface="Arial" charset="0"/>
              </a:rPr>
              <a:t>Wielkość i ryzyko systemowe </a:t>
            </a:r>
            <a:r>
              <a:rPr lang="pl-PL" sz="1600" b="1" dirty="0">
                <a:solidFill>
                  <a:prstClr val="black"/>
                </a:solidFill>
                <a:latin typeface="Arial" panose="020B0604020202020204" pitchFamily="34" charset="0"/>
                <a:cs typeface="Arial" panose="020B0604020202020204" pitchFamily="34" charset="0"/>
              </a:rPr>
              <a:t>[</a:t>
            </a:r>
            <a:r>
              <a:rPr lang="pl-PL" sz="1600" b="1" dirty="0">
                <a:solidFill>
                  <a:prstClr val="black"/>
                </a:solidFill>
                <a:cs typeface="Arial" panose="020B0604020202020204" pitchFamily="34" charset="0"/>
              </a:rPr>
              <a:t>↗</a:t>
            </a:r>
            <a:r>
              <a:rPr lang="pl-PL" sz="1600" b="1" dirty="0" smtClean="0">
                <a:solidFill>
                  <a:prstClr val="black"/>
                </a:solidFill>
                <a:latin typeface="Arial" panose="020B0604020202020204" pitchFamily="34" charset="0"/>
                <a:cs typeface="Arial" panose="020B0604020202020204" pitchFamily="34" charset="0"/>
              </a:rPr>
              <a:t>]</a:t>
            </a:r>
            <a:endParaRPr lang="pl-PL" sz="1600" b="1" dirty="0" smtClean="0">
              <a:solidFill>
                <a:prstClr val="black"/>
              </a:solidFill>
              <a:latin typeface="Arial" charset="0"/>
              <a:cs typeface="Arial" charset="0"/>
            </a:endParaRPr>
          </a:p>
          <a:p>
            <a:pPr marL="285750" indent="-285750" fontAlgn="base">
              <a:spcBef>
                <a:spcPct val="0"/>
              </a:spcBef>
              <a:spcAft>
                <a:spcPts val="1200"/>
              </a:spcAft>
              <a:buFont typeface="Arial" panose="020B0604020202020204" pitchFamily="34" charset="0"/>
              <a:buChar char="•"/>
            </a:pPr>
            <a:r>
              <a:rPr lang="pl-PL" sz="1600" b="1" dirty="0" smtClean="0">
                <a:solidFill>
                  <a:prstClr val="black"/>
                </a:solidFill>
                <a:latin typeface="Arial" charset="0"/>
                <a:cs typeface="Arial" charset="0"/>
              </a:rPr>
              <a:t>Udział funduszy gwarancyjnych w finansowaniu przymusowej restrukturyzacji  </a:t>
            </a:r>
            <a:r>
              <a:rPr lang="pl-PL" sz="1600" b="1" dirty="0" smtClean="0">
                <a:solidFill>
                  <a:prstClr val="black"/>
                </a:solidFill>
                <a:latin typeface="Arial" panose="020B0604020202020204" pitchFamily="34" charset="0"/>
                <a:cs typeface="Arial" panose="020B0604020202020204" pitchFamily="34" charset="0"/>
              </a:rPr>
              <a:t>[</a:t>
            </a:r>
            <a:r>
              <a:rPr lang="pl-PL" sz="1600" b="1" dirty="0" smtClean="0">
                <a:solidFill>
                  <a:prstClr val="black"/>
                </a:solidFill>
                <a:cs typeface="Arial" panose="020B0604020202020204" pitchFamily="34" charset="0"/>
              </a:rPr>
              <a:t>↘</a:t>
            </a:r>
            <a:r>
              <a:rPr lang="pl-PL" sz="1600" b="1" dirty="0" smtClean="0">
                <a:solidFill>
                  <a:prstClr val="black"/>
                </a:solidFill>
                <a:latin typeface="Arial" panose="020B0604020202020204" pitchFamily="34" charset="0"/>
                <a:cs typeface="Arial" panose="020B0604020202020204" pitchFamily="34" charset="0"/>
              </a:rPr>
              <a:t>]</a:t>
            </a:r>
            <a:endParaRPr lang="pl-PL" sz="1600" b="1" dirty="0">
              <a:solidFill>
                <a:prstClr val="black"/>
              </a:solidFill>
              <a:latin typeface="Arial" charset="0"/>
              <a:cs typeface="Arial" charset="0"/>
            </a:endParaRPr>
          </a:p>
        </p:txBody>
      </p:sp>
      <p:sp>
        <p:nvSpPr>
          <p:cNvPr id="23" name="Rectangle 55"/>
          <p:cNvSpPr>
            <a:spLocks noChangeArrowheads="1"/>
          </p:cNvSpPr>
          <p:nvPr/>
        </p:nvSpPr>
        <p:spPr bwMode="auto">
          <a:xfrm>
            <a:off x="270214" y="873695"/>
            <a:ext cx="8642350" cy="611089"/>
          </a:xfrm>
          <a:prstGeom prst="rect">
            <a:avLst/>
          </a:prstGeom>
          <a:solidFill>
            <a:srgbClr val="003366"/>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r>
              <a:rPr lang="pl-PL" altLang="pl-PL" sz="1600" dirty="0" smtClean="0">
                <a:solidFill>
                  <a:srgbClr val="FFFFFF"/>
                </a:solidFill>
                <a:ea typeface="ＭＳ Ｐゴシック" pitchFamily="34" charset="-128"/>
              </a:rPr>
              <a:t>MREL (minimum </a:t>
            </a:r>
            <a:r>
              <a:rPr lang="pl-PL" altLang="pl-PL" sz="1600" dirty="0" err="1" smtClean="0">
                <a:solidFill>
                  <a:srgbClr val="FFFFFF"/>
                </a:solidFill>
                <a:ea typeface="ＭＳ Ｐゴシック" pitchFamily="34" charset="-128"/>
              </a:rPr>
              <a:t>requirement</a:t>
            </a:r>
            <a:r>
              <a:rPr lang="pl-PL" altLang="pl-PL" sz="1600" dirty="0" smtClean="0">
                <a:solidFill>
                  <a:srgbClr val="FFFFFF"/>
                </a:solidFill>
                <a:ea typeface="ＭＳ Ｐゴシック" pitchFamily="34" charset="-128"/>
              </a:rPr>
              <a:t> for </a:t>
            </a:r>
            <a:r>
              <a:rPr lang="pl-PL" altLang="pl-PL" sz="1600" dirty="0" err="1" smtClean="0">
                <a:solidFill>
                  <a:srgbClr val="FFFFFF"/>
                </a:solidFill>
                <a:ea typeface="ＭＳ Ｐゴシック" pitchFamily="34" charset="-128"/>
              </a:rPr>
              <a:t>own</a:t>
            </a:r>
            <a:r>
              <a:rPr lang="pl-PL" altLang="pl-PL" sz="1600" dirty="0" smtClean="0">
                <a:solidFill>
                  <a:srgbClr val="FFFFFF"/>
                </a:solidFill>
                <a:ea typeface="ＭＳ Ｐゴシック" pitchFamily="34" charset="-128"/>
              </a:rPr>
              <a:t> </a:t>
            </a:r>
            <a:r>
              <a:rPr lang="pl-PL" altLang="pl-PL" sz="1600" dirty="0" err="1" smtClean="0">
                <a:solidFill>
                  <a:srgbClr val="FFFFFF"/>
                </a:solidFill>
                <a:ea typeface="ＭＳ Ｐゴシック" pitchFamily="34" charset="-128"/>
              </a:rPr>
              <a:t>funds</a:t>
            </a:r>
            <a:r>
              <a:rPr lang="pl-PL" altLang="pl-PL" sz="1600" dirty="0" smtClean="0">
                <a:solidFill>
                  <a:srgbClr val="FFFFFF"/>
                </a:solidFill>
                <a:ea typeface="ＭＳ Ｐゴシック" pitchFamily="34" charset="-128"/>
              </a:rPr>
              <a:t> and </a:t>
            </a:r>
            <a:r>
              <a:rPr lang="pl-PL" altLang="pl-PL" sz="1600" dirty="0" err="1" smtClean="0">
                <a:solidFill>
                  <a:srgbClr val="FFFFFF"/>
                </a:solidFill>
                <a:ea typeface="ＭＳ Ｐゴシック" pitchFamily="34" charset="-128"/>
              </a:rPr>
              <a:t>eligible</a:t>
            </a:r>
            <a:r>
              <a:rPr lang="pl-PL" altLang="pl-PL" sz="1600" dirty="0" smtClean="0">
                <a:solidFill>
                  <a:srgbClr val="FFFFFF"/>
                </a:solidFill>
                <a:ea typeface="ＭＳ Ｐゴシック" pitchFamily="34" charset="-128"/>
              </a:rPr>
              <a:t> </a:t>
            </a:r>
            <a:r>
              <a:rPr lang="pl-PL" altLang="pl-PL" sz="1600" dirty="0" err="1" smtClean="0">
                <a:solidFill>
                  <a:srgbClr val="FFFFFF"/>
                </a:solidFill>
                <a:ea typeface="ＭＳ Ｐゴシック" pitchFamily="34" charset="-128"/>
              </a:rPr>
              <a:t>liabilities</a:t>
            </a:r>
            <a:r>
              <a:rPr lang="pl-PL" altLang="pl-PL" sz="1600" dirty="0" smtClean="0">
                <a:solidFill>
                  <a:srgbClr val="FFFFFF"/>
                </a:solidFill>
                <a:ea typeface="ＭＳ Ｐゴシック" pitchFamily="34" charset="-128"/>
              </a:rPr>
              <a:t>) – minimalny poziom funduszy własnych i zobowiązań podlegających umorzeniu lub konwersji</a:t>
            </a:r>
            <a:endParaRPr lang="en-US" altLang="pl-PL" sz="1600" dirty="0">
              <a:solidFill>
                <a:srgbClr val="FFFFFF"/>
              </a:solidFill>
              <a:ea typeface="ＭＳ Ｐゴシック" pitchFamily="34" charset="-128"/>
            </a:endParaRPr>
          </a:p>
        </p:txBody>
      </p:sp>
    </p:spTree>
    <p:extLst>
      <p:ext uri="{BB962C8B-B14F-4D97-AF65-F5344CB8AC3E}">
        <p14:creationId xmlns:p14="http://schemas.microsoft.com/office/powerpoint/2010/main" val="12792424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55"/>
          <p:cNvSpPr>
            <a:spLocks noChangeArrowheads="1"/>
          </p:cNvSpPr>
          <p:nvPr/>
        </p:nvSpPr>
        <p:spPr bwMode="auto">
          <a:xfrm>
            <a:off x="250825" y="981075"/>
            <a:ext cx="8642350" cy="358775"/>
          </a:xfrm>
          <a:prstGeom prst="rect">
            <a:avLst/>
          </a:prstGeom>
          <a:solidFill>
            <a:srgbClr val="003366"/>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41" name="Prostokąt zaokrąglony 40"/>
          <p:cNvSpPr/>
          <p:nvPr/>
        </p:nvSpPr>
        <p:spPr>
          <a:xfrm>
            <a:off x="250825" y="1341438"/>
            <a:ext cx="8642350" cy="4895850"/>
          </a:xfrm>
          <a:prstGeom prst="roundRect">
            <a:avLst>
              <a:gd name="adj" fmla="val 0"/>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200" dirty="0">
              <a:solidFill>
                <a:prstClr val="white"/>
              </a:solidFill>
            </a:endParaRPr>
          </a:p>
        </p:txBody>
      </p:sp>
      <p:sp>
        <p:nvSpPr>
          <p:cNvPr id="189446" name="Rectangle 61"/>
          <p:cNvSpPr>
            <a:spLocks noChangeArrowheads="1"/>
          </p:cNvSpPr>
          <p:nvPr/>
        </p:nvSpPr>
        <p:spPr bwMode="auto">
          <a:xfrm>
            <a:off x="323850" y="1412875"/>
            <a:ext cx="8496622" cy="4752975"/>
          </a:xfrm>
          <a:prstGeom prst="rect">
            <a:avLst/>
          </a:prstGeom>
          <a:solidFill>
            <a:srgbClr val="92BA9F"/>
          </a:solidFill>
          <a:ln w="9525" algn="ctr">
            <a:solidFill>
              <a:srgbClr val="969696"/>
            </a:solidFill>
            <a:miter lim="800000"/>
            <a:headEnd/>
            <a:tailEnd/>
          </a:ln>
          <a:effectLs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189448" name="Rectangle 63"/>
          <p:cNvSpPr>
            <a:spLocks noChangeArrowheads="1"/>
          </p:cNvSpPr>
          <p:nvPr/>
        </p:nvSpPr>
        <p:spPr bwMode="auto">
          <a:xfrm>
            <a:off x="395288" y="1629568"/>
            <a:ext cx="8353176" cy="4524315"/>
          </a:xfrm>
          <a:prstGeom prst="rect">
            <a:avLst/>
          </a:prstGeom>
          <a:solidFill>
            <a:schemeClr val="bg1"/>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fontAlgn="base" hangingPunct="1">
              <a:spcBef>
                <a:spcPct val="0"/>
              </a:spcBef>
              <a:spcAft>
                <a:spcPct val="0"/>
              </a:spcAft>
            </a:pPr>
            <a:endParaRPr lang="en-US" altLang="pl-PL" sz="800" dirty="0">
              <a:solidFill>
                <a:srgbClr val="000000"/>
              </a:solidFill>
              <a:ea typeface="ＭＳ Ｐゴシック" pitchFamily="34" charset="-128"/>
            </a:endParaRPr>
          </a:p>
        </p:txBody>
      </p:sp>
      <p:sp>
        <p:nvSpPr>
          <p:cNvPr id="189450" name="Text Box 65"/>
          <p:cNvSpPr txBox="1">
            <a:spLocks noChangeArrowheads="1"/>
          </p:cNvSpPr>
          <p:nvPr/>
        </p:nvSpPr>
        <p:spPr bwMode="auto">
          <a:xfrm>
            <a:off x="401489" y="1629568"/>
            <a:ext cx="8274967"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0975" indent="-180975"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285750" indent="-285750" fontAlgn="base">
              <a:spcBef>
                <a:spcPct val="0"/>
              </a:spcBef>
              <a:spcAft>
                <a:spcPct val="0"/>
              </a:spcAft>
              <a:buFont typeface="Arial" panose="020B0604020202020204" pitchFamily="34" charset="0"/>
              <a:buChar char="•"/>
            </a:pPr>
            <a:r>
              <a:rPr lang="pl-PL" altLang="pl-PL" sz="1600" dirty="0" smtClean="0">
                <a:solidFill>
                  <a:srgbClr val="000000"/>
                </a:solidFill>
                <a:ea typeface="ＭＳ Ｐゴシック" pitchFamily="34" charset="-128"/>
              </a:rPr>
              <a:t>Dla każdego podmiotu MREL wyznaczony indywidualnie w procesie planowania przymusowej restrukturyzacji</a:t>
            </a:r>
          </a:p>
          <a:p>
            <a:pPr marL="285750" indent="-285750" fontAlgn="base">
              <a:spcBef>
                <a:spcPct val="0"/>
              </a:spcBef>
              <a:spcAft>
                <a:spcPct val="0"/>
              </a:spcAft>
              <a:buFont typeface="Arial" panose="020B0604020202020204" pitchFamily="34" charset="0"/>
              <a:buChar char="•"/>
            </a:pPr>
            <a:endParaRPr lang="pl-PL" altLang="pl-PL" sz="1600" dirty="0">
              <a:solidFill>
                <a:srgbClr val="000000"/>
              </a:solidFill>
              <a:ea typeface="ＭＳ Ｐゴシック" pitchFamily="34" charset="-128"/>
            </a:endParaRPr>
          </a:p>
          <a:p>
            <a:pPr marL="285750" indent="-285750" fontAlgn="base">
              <a:spcBef>
                <a:spcPct val="0"/>
              </a:spcBef>
              <a:spcAft>
                <a:spcPct val="0"/>
              </a:spcAft>
              <a:buFont typeface="Arial" panose="020B0604020202020204" pitchFamily="34" charset="0"/>
              <a:buChar char="•"/>
            </a:pPr>
            <a:endParaRPr lang="pl-PL" altLang="pl-PL" sz="1600" dirty="0" smtClean="0">
              <a:solidFill>
                <a:srgbClr val="000000"/>
              </a:solidFill>
              <a:ea typeface="ＭＳ Ｐゴシック" pitchFamily="34" charset="-128"/>
            </a:endParaRPr>
          </a:p>
          <a:p>
            <a:pPr marL="285750" indent="-285750" fontAlgn="base">
              <a:spcBef>
                <a:spcPct val="0"/>
              </a:spcBef>
              <a:spcAft>
                <a:spcPct val="0"/>
              </a:spcAft>
              <a:buFont typeface="Arial" panose="020B0604020202020204" pitchFamily="34" charset="0"/>
              <a:buChar char="•"/>
            </a:pPr>
            <a:endParaRPr lang="pl-PL" altLang="pl-PL" sz="1600" dirty="0">
              <a:solidFill>
                <a:srgbClr val="000000"/>
              </a:solidFill>
              <a:ea typeface="ＭＳ Ｐゴシック" pitchFamily="34" charset="-128"/>
            </a:endParaRPr>
          </a:p>
          <a:p>
            <a:pPr marL="285750" indent="-285750" fontAlgn="base">
              <a:spcBef>
                <a:spcPct val="0"/>
              </a:spcBef>
              <a:spcAft>
                <a:spcPct val="0"/>
              </a:spcAft>
              <a:buFont typeface="Arial" panose="020B0604020202020204" pitchFamily="34" charset="0"/>
              <a:buChar char="•"/>
            </a:pPr>
            <a:endParaRPr lang="pl-PL" altLang="pl-PL" sz="1600" dirty="0" smtClean="0">
              <a:solidFill>
                <a:srgbClr val="000000"/>
              </a:solidFill>
              <a:ea typeface="ＭＳ Ｐゴシック" pitchFamily="34" charset="-128"/>
            </a:endParaRPr>
          </a:p>
          <a:p>
            <a:pPr marL="285750" indent="-285750" fontAlgn="base">
              <a:spcBef>
                <a:spcPct val="0"/>
              </a:spcBef>
              <a:spcAft>
                <a:spcPct val="0"/>
              </a:spcAft>
              <a:buFont typeface="Arial" panose="020B0604020202020204" pitchFamily="34" charset="0"/>
              <a:buChar char="•"/>
            </a:pPr>
            <a:endParaRPr lang="pl-PL" altLang="pl-PL" sz="1600" dirty="0">
              <a:solidFill>
                <a:srgbClr val="000000"/>
              </a:solidFill>
              <a:ea typeface="ＭＳ Ｐゴシック" pitchFamily="34" charset="-128"/>
            </a:endParaRPr>
          </a:p>
          <a:p>
            <a:pPr marL="285750" indent="-285750" fontAlgn="base">
              <a:spcBef>
                <a:spcPct val="0"/>
              </a:spcBef>
              <a:spcAft>
                <a:spcPct val="0"/>
              </a:spcAft>
              <a:buFont typeface="Arial" panose="020B0604020202020204" pitchFamily="34" charset="0"/>
              <a:buChar char="•"/>
            </a:pPr>
            <a:r>
              <a:rPr lang="pl-PL" altLang="pl-PL" sz="1600" dirty="0" smtClean="0">
                <a:solidFill>
                  <a:srgbClr val="000000"/>
                </a:solidFill>
                <a:ea typeface="ＭＳ Ｐゴシック" pitchFamily="34" charset="-128"/>
              </a:rPr>
              <a:t>Kwota standardowa ~ łączny wymóg kapitałowy  (5%)</a:t>
            </a:r>
          </a:p>
          <a:p>
            <a:pPr marL="285750" indent="-285750" fontAlgn="base">
              <a:spcBef>
                <a:spcPct val="0"/>
              </a:spcBef>
              <a:spcAft>
                <a:spcPct val="0"/>
              </a:spcAft>
              <a:buFont typeface="Arial" panose="020B0604020202020204" pitchFamily="34" charset="0"/>
              <a:buChar char="•"/>
            </a:pPr>
            <a:endParaRPr lang="pl-PL" altLang="pl-PL" sz="1600" dirty="0" smtClean="0">
              <a:solidFill>
                <a:srgbClr val="000000"/>
              </a:solidFill>
              <a:ea typeface="ＭＳ Ｐゴシック" pitchFamily="34" charset="-128"/>
            </a:endParaRPr>
          </a:p>
          <a:p>
            <a:pPr marL="285750" indent="-285750" fontAlgn="base">
              <a:spcBef>
                <a:spcPct val="0"/>
              </a:spcBef>
              <a:spcAft>
                <a:spcPct val="0"/>
              </a:spcAft>
              <a:buFont typeface="Arial" panose="020B0604020202020204" pitchFamily="34" charset="0"/>
              <a:buChar char="•"/>
            </a:pPr>
            <a:r>
              <a:rPr lang="pl-PL" altLang="pl-PL" sz="1600" dirty="0" smtClean="0">
                <a:solidFill>
                  <a:srgbClr val="000000"/>
                </a:solidFill>
                <a:ea typeface="ＭＳ Ｐゴシック" pitchFamily="34" charset="-128"/>
              </a:rPr>
              <a:t>Kwota MREL przeciętnie w przedziale &lt;kwota standardowa; 2 x kwota standardowa&gt; </a:t>
            </a:r>
          </a:p>
          <a:p>
            <a:pPr marL="0" indent="0" fontAlgn="base">
              <a:spcBef>
                <a:spcPct val="0"/>
              </a:spcBef>
              <a:spcAft>
                <a:spcPct val="0"/>
              </a:spcAft>
            </a:pPr>
            <a:endParaRPr lang="pl-PL" altLang="pl-PL" sz="1600" dirty="0">
              <a:solidFill>
                <a:srgbClr val="000000"/>
              </a:solidFill>
              <a:ea typeface="ＭＳ Ｐゴシック" pitchFamily="34" charset="-128"/>
            </a:endParaRPr>
          </a:p>
        </p:txBody>
      </p:sp>
      <p:grpSp>
        <p:nvGrpSpPr>
          <p:cNvPr id="25" name="Group 2"/>
          <p:cNvGrpSpPr>
            <a:grpSpLocks/>
          </p:cNvGrpSpPr>
          <p:nvPr/>
        </p:nvGrpSpPr>
        <p:grpSpPr bwMode="auto">
          <a:xfrm>
            <a:off x="256902" y="271463"/>
            <a:ext cx="8642350" cy="642938"/>
            <a:chOff x="158" y="164"/>
            <a:chExt cx="5444" cy="405"/>
          </a:xfrm>
        </p:grpSpPr>
        <p:sp>
          <p:nvSpPr>
            <p:cNvPr id="26" name="Rectangle 3"/>
            <p:cNvSpPr>
              <a:spLocks noChangeArrowheads="1"/>
            </p:cNvSpPr>
            <p:nvPr/>
          </p:nvSpPr>
          <p:spPr bwMode="auto">
            <a:xfrm>
              <a:off x="158" y="164"/>
              <a:ext cx="5444" cy="3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r>
                <a:rPr lang="pl-PL" b="1" dirty="0">
                  <a:solidFill>
                    <a:srgbClr val="1F0FEF"/>
                  </a:solidFill>
                  <a:latin typeface="Arial" charset="0"/>
                  <a:cs typeface="Arial" charset="0"/>
                </a:rPr>
                <a:t>Zasady wyznaczania </a:t>
              </a:r>
              <a:r>
                <a:rPr lang="pl-PL" b="1" dirty="0" smtClean="0">
                  <a:solidFill>
                    <a:srgbClr val="1F0FEF"/>
                  </a:solidFill>
                  <a:latin typeface="Arial" charset="0"/>
                  <a:cs typeface="Arial" charset="0"/>
                </a:rPr>
                <a:t>MREL</a:t>
              </a:r>
              <a:endParaRPr lang="pl-PL" b="1" i="1" dirty="0">
                <a:solidFill>
                  <a:prstClr val="black">
                    <a:lumMod val="50000"/>
                    <a:lumOff val="50000"/>
                  </a:prstClr>
                </a:solidFill>
                <a:latin typeface="Arial" charset="0"/>
                <a:cs typeface="Arial" charset="0"/>
              </a:endParaRPr>
            </a:p>
          </p:txBody>
        </p:sp>
        <p:sp>
          <p:nvSpPr>
            <p:cNvPr id="27" name="Line 4"/>
            <p:cNvSpPr>
              <a:spLocks noChangeShapeType="1"/>
            </p:cNvSpPr>
            <p:nvPr/>
          </p:nvSpPr>
          <p:spPr bwMode="auto">
            <a:xfrm>
              <a:off x="158" y="569"/>
              <a:ext cx="5444" cy="0"/>
            </a:xfrm>
            <a:prstGeom prst="line">
              <a:avLst/>
            </a:prstGeom>
            <a:noFill/>
            <a:ln w="76200">
              <a:solidFill>
                <a:srgbClr val="EF9E0D"/>
              </a:solidFill>
              <a:round/>
              <a:headEnd/>
              <a:tailEnd/>
            </a:ln>
          </p:spPr>
          <p:txBody>
            <a:bodyPr/>
            <a:lstStyle/>
            <a:p>
              <a:pPr fontAlgn="base">
                <a:spcBef>
                  <a:spcPct val="0"/>
                </a:spcBef>
                <a:spcAft>
                  <a:spcPct val="0"/>
                </a:spcAft>
              </a:pPr>
              <a:endParaRPr lang="en-US" sz="800" b="1" dirty="0">
                <a:solidFill>
                  <a:srgbClr val="000000"/>
                </a:solidFill>
                <a:cs typeface="Arial" charset="0"/>
              </a:endParaRPr>
            </a:p>
          </p:txBody>
        </p:sp>
        <p:pic>
          <p:nvPicPr>
            <p:cNvPr id="28" name="Picture 5"/>
            <p:cNvPicPr>
              <a:picLocks noChangeAspect="1" noChangeArrowheads="1"/>
            </p:cNvPicPr>
            <p:nvPr/>
          </p:nvPicPr>
          <p:blipFill>
            <a:blip r:embed="rId3"/>
            <a:srcRect/>
            <a:stretch>
              <a:fillRect/>
            </a:stretch>
          </p:blipFill>
          <p:spPr bwMode="auto">
            <a:xfrm>
              <a:off x="158" y="171"/>
              <a:ext cx="775" cy="342"/>
            </a:xfrm>
            <a:prstGeom prst="rect">
              <a:avLst/>
            </a:prstGeom>
            <a:noFill/>
            <a:ln w="9525">
              <a:noFill/>
              <a:miter lim="800000"/>
              <a:headEnd/>
              <a:tailEnd/>
            </a:ln>
          </p:spPr>
        </p:pic>
      </p:grpSp>
      <p:sp>
        <p:nvSpPr>
          <p:cNvPr id="11" name="Prostokąt 10"/>
          <p:cNvSpPr/>
          <p:nvPr/>
        </p:nvSpPr>
        <p:spPr>
          <a:xfrm>
            <a:off x="539552" y="2420888"/>
            <a:ext cx="2448272" cy="730302"/>
          </a:xfrm>
          <a:prstGeom prst="rect">
            <a:avLst/>
          </a:prstGeom>
          <a:solidFill>
            <a:srgbClr val="003366"/>
          </a:solidFill>
          <a:ln w="444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pl-PL" sz="1400" b="1" dirty="0" smtClean="0">
                <a:solidFill>
                  <a:srgbClr val="FFFFFF"/>
                </a:solidFill>
              </a:rPr>
              <a:t>Sposób likwidacji (upadłość v. przymusowa restrukturyzacja</a:t>
            </a:r>
            <a:endParaRPr lang="pl-PL" sz="1400" b="1" dirty="0">
              <a:solidFill>
                <a:srgbClr val="FFFFFF"/>
              </a:solidFill>
            </a:endParaRPr>
          </a:p>
        </p:txBody>
      </p:sp>
      <p:sp>
        <p:nvSpPr>
          <p:cNvPr id="12" name="Prostokąt 11"/>
          <p:cNvSpPr/>
          <p:nvPr/>
        </p:nvSpPr>
        <p:spPr>
          <a:xfrm>
            <a:off x="3635896" y="2411597"/>
            <a:ext cx="2232248" cy="730302"/>
          </a:xfrm>
          <a:prstGeom prst="rect">
            <a:avLst/>
          </a:prstGeom>
          <a:solidFill>
            <a:srgbClr val="003366"/>
          </a:solidFill>
          <a:ln w="444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pl-PL" sz="1400" b="1" dirty="0" smtClean="0">
                <a:solidFill>
                  <a:srgbClr val="FFFFFF"/>
                </a:solidFill>
              </a:rPr>
              <a:t>Instrument przymusowej restrukturyzacji </a:t>
            </a:r>
            <a:endParaRPr lang="pl-PL" sz="1400" b="1" dirty="0">
              <a:solidFill>
                <a:srgbClr val="FFFFFF"/>
              </a:solidFill>
            </a:endParaRPr>
          </a:p>
        </p:txBody>
      </p:sp>
      <p:sp>
        <p:nvSpPr>
          <p:cNvPr id="13" name="Prostokąt 12"/>
          <p:cNvSpPr/>
          <p:nvPr/>
        </p:nvSpPr>
        <p:spPr>
          <a:xfrm>
            <a:off x="6588224" y="2387554"/>
            <a:ext cx="2016224" cy="730302"/>
          </a:xfrm>
          <a:prstGeom prst="rect">
            <a:avLst/>
          </a:prstGeom>
          <a:solidFill>
            <a:srgbClr val="003366"/>
          </a:solidFill>
          <a:ln w="444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pl-PL" sz="1400" b="1" dirty="0" smtClean="0">
                <a:solidFill>
                  <a:srgbClr val="FFFFFF"/>
                </a:solidFill>
              </a:rPr>
              <a:t>MREL</a:t>
            </a:r>
            <a:endParaRPr lang="pl-PL" sz="1400" b="1" dirty="0">
              <a:solidFill>
                <a:srgbClr val="FFFFFF"/>
              </a:solidFill>
            </a:endParaRPr>
          </a:p>
        </p:txBody>
      </p:sp>
      <p:sp>
        <p:nvSpPr>
          <p:cNvPr id="14" name="Strzałka w dół 13"/>
          <p:cNvSpPr/>
          <p:nvPr/>
        </p:nvSpPr>
        <p:spPr>
          <a:xfrm rot="16200000">
            <a:off x="3113338" y="2576774"/>
            <a:ext cx="379723" cy="3999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sz="800" b="1">
              <a:solidFill>
                <a:srgbClr val="FFFFFF"/>
              </a:solidFill>
            </a:endParaRPr>
          </a:p>
        </p:txBody>
      </p:sp>
      <p:sp>
        <p:nvSpPr>
          <p:cNvPr id="15" name="Strzałka w dół 14"/>
          <p:cNvSpPr/>
          <p:nvPr/>
        </p:nvSpPr>
        <p:spPr>
          <a:xfrm rot="16200000">
            <a:off x="6038322" y="2552731"/>
            <a:ext cx="379723" cy="3999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pl-PL" sz="800" b="1">
              <a:solidFill>
                <a:srgbClr val="FFFFFF"/>
              </a:solidFill>
            </a:endParaRPr>
          </a:p>
        </p:txBody>
      </p:sp>
    </p:spTree>
    <p:extLst>
      <p:ext uri="{BB962C8B-B14F-4D97-AF65-F5344CB8AC3E}">
        <p14:creationId xmlns:p14="http://schemas.microsoft.com/office/powerpoint/2010/main" val="5894810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55"/>
          <p:cNvSpPr>
            <a:spLocks noChangeArrowheads="1"/>
          </p:cNvSpPr>
          <p:nvPr/>
        </p:nvSpPr>
        <p:spPr bwMode="auto">
          <a:xfrm>
            <a:off x="250825" y="981075"/>
            <a:ext cx="8642350" cy="358775"/>
          </a:xfrm>
          <a:prstGeom prst="rect">
            <a:avLst/>
          </a:prstGeom>
          <a:solidFill>
            <a:srgbClr val="003366"/>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41" name="Prostokąt zaokrąglony 40"/>
          <p:cNvSpPr/>
          <p:nvPr/>
        </p:nvSpPr>
        <p:spPr>
          <a:xfrm>
            <a:off x="250825" y="1341438"/>
            <a:ext cx="8642350" cy="4895850"/>
          </a:xfrm>
          <a:prstGeom prst="roundRect">
            <a:avLst>
              <a:gd name="adj" fmla="val 0"/>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200" dirty="0">
              <a:solidFill>
                <a:prstClr val="white"/>
              </a:solidFill>
            </a:endParaRPr>
          </a:p>
        </p:txBody>
      </p:sp>
      <p:sp>
        <p:nvSpPr>
          <p:cNvPr id="189446" name="Rectangle 61"/>
          <p:cNvSpPr>
            <a:spLocks noChangeArrowheads="1"/>
          </p:cNvSpPr>
          <p:nvPr/>
        </p:nvSpPr>
        <p:spPr bwMode="auto">
          <a:xfrm>
            <a:off x="323850" y="1412875"/>
            <a:ext cx="8496622" cy="4752975"/>
          </a:xfrm>
          <a:prstGeom prst="rect">
            <a:avLst/>
          </a:prstGeom>
          <a:solidFill>
            <a:srgbClr val="92BA9F"/>
          </a:solidFill>
          <a:ln w="9525" algn="ctr">
            <a:solidFill>
              <a:srgbClr val="969696"/>
            </a:solidFill>
            <a:miter lim="800000"/>
            <a:headEnd/>
            <a:tailEnd/>
          </a:ln>
          <a:effectLs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189448" name="Rectangle 63"/>
          <p:cNvSpPr>
            <a:spLocks noChangeArrowheads="1"/>
          </p:cNvSpPr>
          <p:nvPr/>
        </p:nvSpPr>
        <p:spPr bwMode="auto">
          <a:xfrm>
            <a:off x="395288" y="1629568"/>
            <a:ext cx="8353176" cy="4524315"/>
          </a:xfrm>
          <a:prstGeom prst="rect">
            <a:avLst/>
          </a:prstGeom>
          <a:solidFill>
            <a:schemeClr val="bg1"/>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fontAlgn="base" hangingPunct="1">
              <a:spcBef>
                <a:spcPct val="0"/>
              </a:spcBef>
              <a:spcAft>
                <a:spcPct val="0"/>
              </a:spcAft>
            </a:pPr>
            <a:endParaRPr lang="en-US" altLang="pl-PL" sz="800" dirty="0">
              <a:solidFill>
                <a:srgbClr val="000000"/>
              </a:solidFill>
              <a:ea typeface="ＭＳ Ｐゴシック" pitchFamily="34" charset="-128"/>
            </a:endParaRPr>
          </a:p>
        </p:txBody>
      </p:sp>
      <p:sp>
        <p:nvSpPr>
          <p:cNvPr id="189450" name="Text Box 65"/>
          <p:cNvSpPr txBox="1">
            <a:spLocks noChangeArrowheads="1"/>
          </p:cNvSpPr>
          <p:nvPr/>
        </p:nvSpPr>
        <p:spPr bwMode="auto">
          <a:xfrm>
            <a:off x="401489" y="1629568"/>
            <a:ext cx="8274967"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0975" indent="-180975"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285750" indent="-285750" fontAlgn="base">
              <a:spcBef>
                <a:spcPct val="0"/>
              </a:spcBef>
              <a:spcAft>
                <a:spcPct val="0"/>
              </a:spcAft>
              <a:buFont typeface="Arial" panose="020B0604020202020204" pitchFamily="34" charset="0"/>
              <a:buChar char="•"/>
            </a:pPr>
            <a:r>
              <a:rPr lang="pl-PL" altLang="pl-PL" sz="1600" dirty="0" smtClean="0">
                <a:solidFill>
                  <a:srgbClr val="000000"/>
                </a:solidFill>
                <a:ea typeface="ＭＳ Ｐゴシック" pitchFamily="34" charset="-128"/>
              </a:rPr>
              <a:t>Przewidywane przedziały MREL w zależności od przyjętej strategii przymusowej restrukturyzacji:</a:t>
            </a:r>
            <a:endParaRPr lang="pl-PL" altLang="pl-PL" sz="1600" dirty="0">
              <a:solidFill>
                <a:srgbClr val="000000"/>
              </a:solidFill>
              <a:ea typeface="ＭＳ Ｐゴシック" pitchFamily="34" charset="-128"/>
            </a:endParaRPr>
          </a:p>
          <a:p>
            <a:pPr marL="285750" indent="-285750" fontAlgn="base">
              <a:spcBef>
                <a:spcPct val="0"/>
              </a:spcBef>
              <a:spcAft>
                <a:spcPct val="0"/>
              </a:spcAft>
              <a:buFont typeface="Arial" panose="020B0604020202020204" pitchFamily="34" charset="0"/>
              <a:buChar char="•"/>
            </a:pPr>
            <a:endParaRPr lang="pl-PL" altLang="pl-PL" sz="1600" dirty="0" smtClean="0">
              <a:solidFill>
                <a:srgbClr val="000000"/>
              </a:solidFill>
              <a:ea typeface="ＭＳ Ｐゴシック" pitchFamily="34" charset="-128"/>
            </a:endParaRPr>
          </a:p>
          <a:p>
            <a:pPr marL="285750" indent="-285750" fontAlgn="base">
              <a:spcBef>
                <a:spcPct val="0"/>
              </a:spcBef>
              <a:spcAft>
                <a:spcPct val="0"/>
              </a:spcAft>
              <a:buFont typeface="Arial" panose="020B0604020202020204" pitchFamily="34" charset="0"/>
              <a:buChar char="•"/>
            </a:pPr>
            <a:r>
              <a:rPr lang="pl-PL" altLang="pl-PL" sz="1600" dirty="0" smtClean="0">
                <a:solidFill>
                  <a:srgbClr val="000000"/>
                </a:solidFill>
                <a:ea typeface="ＭＳ Ｐゴシック" pitchFamily="34" charset="-128"/>
              </a:rPr>
              <a:t>Poziom wymogu MREL przy przejęciu przedsiębiorstwa zależy od zakresu przejęcia i wielkości podmiotu</a:t>
            </a:r>
            <a:endParaRPr lang="pl-PL" altLang="pl-PL" sz="1600" dirty="0">
              <a:solidFill>
                <a:srgbClr val="000000"/>
              </a:solidFill>
              <a:ea typeface="ＭＳ Ｐゴシック" pitchFamily="34" charset="-128"/>
            </a:endParaRPr>
          </a:p>
        </p:txBody>
      </p:sp>
      <p:grpSp>
        <p:nvGrpSpPr>
          <p:cNvPr id="25" name="Group 2"/>
          <p:cNvGrpSpPr>
            <a:grpSpLocks/>
          </p:cNvGrpSpPr>
          <p:nvPr/>
        </p:nvGrpSpPr>
        <p:grpSpPr bwMode="auto">
          <a:xfrm>
            <a:off x="256902" y="271463"/>
            <a:ext cx="8642350" cy="642938"/>
            <a:chOff x="158" y="164"/>
            <a:chExt cx="5444" cy="405"/>
          </a:xfrm>
        </p:grpSpPr>
        <p:sp>
          <p:nvSpPr>
            <p:cNvPr id="26" name="Rectangle 3"/>
            <p:cNvSpPr>
              <a:spLocks noChangeArrowheads="1"/>
            </p:cNvSpPr>
            <p:nvPr/>
          </p:nvSpPr>
          <p:spPr bwMode="auto">
            <a:xfrm>
              <a:off x="158" y="164"/>
              <a:ext cx="5444" cy="3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r>
                <a:rPr lang="pl-PL" b="1" dirty="0">
                  <a:solidFill>
                    <a:srgbClr val="1F0FEF"/>
                  </a:solidFill>
                  <a:latin typeface="Arial" charset="0"/>
                  <a:cs typeface="Arial" charset="0"/>
                </a:rPr>
                <a:t>Zasady wyznaczania </a:t>
              </a:r>
              <a:r>
                <a:rPr lang="pl-PL" b="1" dirty="0" smtClean="0">
                  <a:solidFill>
                    <a:srgbClr val="1F0FEF"/>
                  </a:solidFill>
                  <a:latin typeface="Arial" charset="0"/>
                  <a:cs typeface="Arial" charset="0"/>
                </a:rPr>
                <a:t>MREL</a:t>
              </a:r>
              <a:endParaRPr lang="pl-PL" b="1" i="1" dirty="0">
                <a:solidFill>
                  <a:prstClr val="black">
                    <a:lumMod val="50000"/>
                    <a:lumOff val="50000"/>
                  </a:prstClr>
                </a:solidFill>
                <a:latin typeface="Arial" charset="0"/>
                <a:cs typeface="Arial" charset="0"/>
              </a:endParaRPr>
            </a:p>
          </p:txBody>
        </p:sp>
        <p:sp>
          <p:nvSpPr>
            <p:cNvPr id="27" name="Line 4"/>
            <p:cNvSpPr>
              <a:spLocks noChangeShapeType="1"/>
            </p:cNvSpPr>
            <p:nvPr/>
          </p:nvSpPr>
          <p:spPr bwMode="auto">
            <a:xfrm>
              <a:off x="158" y="569"/>
              <a:ext cx="5444" cy="0"/>
            </a:xfrm>
            <a:prstGeom prst="line">
              <a:avLst/>
            </a:prstGeom>
            <a:noFill/>
            <a:ln w="76200">
              <a:solidFill>
                <a:srgbClr val="EF9E0D"/>
              </a:solidFill>
              <a:round/>
              <a:headEnd/>
              <a:tailEnd/>
            </a:ln>
          </p:spPr>
          <p:txBody>
            <a:bodyPr/>
            <a:lstStyle/>
            <a:p>
              <a:pPr fontAlgn="base">
                <a:spcBef>
                  <a:spcPct val="0"/>
                </a:spcBef>
                <a:spcAft>
                  <a:spcPct val="0"/>
                </a:spcAft>
              </a:pPr>
              <a:endParaRPr lang="en-US" sz="800" b="1" dirty="0">
                <a:solidFill>
                  <a:srgbClr val="000000"/>
                </a:solidFill>
                <a:cs typeface="Arial" charset="0"/>
              </a:endParaRPr>
            </a:p>
          </p:txBody>
        </p:sp>
        <p:pic>
          <p:nvPicPr>
            <p:cNvPr id="28" name="Picture 5"/>
            <p:cNvPicPr>
              <a:picLocks noChangeAspect="1" noChangeArrowheads="1"/>
            </p:cNvPicPr>
            <p:nvPr/>
          </p:nvPicPr>
          <p:blipFill>
            <a:blip r:embed="rId3"/>
            <a:srcRect/>
            <a:stretch>
              <a:fillRect/>
            </a:stretch>
          </p:blipFill>
          <p:spPr bwMode="auto">
            <a:xfrm>
              <a:off x="158" y="171"/>
              <a:ext cx="775" cy="342"/>
            </a:xfrm>
            <a:prstGeom prst="rect">
              <a:avLst/>
            </a:prstGeom>
            <a:noFill/>
            <a:ln w="9525">
              <a:noFill/>
              <a:miter lim="800000"/>
              <a:headEnd/>
              <a:tailEnd/>
            </a:ln>
          </p:spPr>
        </p:pic>
      </p:grpSp>
      <p:graphicFrame>
        <p:nvGraphicFramePr>
          <p:cNvPr id="2" name="Tabela 1"/>
          <p:cNvGraphicFramePr>
            <a:graphicFrameLocks noGrp="1"/>
          </p:cNvGraphicFramePr>
          <p:nvPr>
            <p:extLst>
              <p:ext uri="{D42A27DB-BD31-4B8C-83A1-F6EECF244321}">
                <p14:modId xmlns:p14="http://schemas.microsoft.com/office/powerpoint/2010/main" val="342123134"/>
              </p:ext>
            </p:extLst>
          </p:nvPr>
        </p:nvGraphicFramePr>
        <p:xfrm>
          <a:off x="1490972" y="3717032"/>
          <a:ext cx="6096000" cy="189992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pl-PL" sz="1600" b="1" dirty="0" smtClean="0">
                          <a:solidFill>
                            <a:schemeClr val="tx1"/>
                          </a:solidFill>
                        </a:rPr>
                        <a:t>Instrument przymusowej restrukturyzacji </a:t>
                      </a:r>
                      <a:endParaRPr lang="pl-PL"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l-PL" sz="1600" b="1" dirty="0" smtClean="0">
                          <a:solidFill>
                            <a:schemeClr val="tx1"/>
                          </a:solidFill>
                        </a:rPr>
                        <a:t>Poziom MREL (% kwoty standardowej)</a:t>
                      </a:r>
                      <a:endParaRPr lang="pl-PL"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l-PL" sz="1600" b="1" dirty="0" smtClean="0">
                          <a:solidFill>
                            <a:schemeClr val="tx1"/>
                          </a:solidFill>
                        </a:rPr>
                        <a:t>Umorzenie lub konwersja</a:t>
                      </a:r>
                      <a:r>
                        <a:rPr lang="pl-PL" sz="1600" b="1" baseline="0" dirty="0" smtClean="0">
                          <a:solidFill>
                            <a:schemeClr val="tx1"/>
                          </a:solidFill>
                        </a:rPr>
                        <a:t> zobowiązań</a:t>
                      </a:r>
                      <a:endParaRPr lang="pl-PL"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pl-PL" sz="1600" b="1" dirty="0" smtClean="0">
                          <a:solidFill>
                            <a:schemeClr val="tx1"/>
                          </a:solidFill>
                        </a:rPr>
                        <a:t>200</a:t>
                      </a:r>
                      <a:endParaRPr lang="pl-PL"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l-PL" sz="1600" b="1" dirty="0" smtClean="0">
                          <a:solidFill>
                            <a:schemeClr val="tx1"/>
                          </a:solidFill>
                        </a:rPr>
                        <a:t>Przejęcie</a:t>
                      </a:r>
                      <a:r>
                        <a:rPr lang="pl-PL" sz="1600" b="1" baseline="0" dirty="0" smtClean="0">
                          <a:solidFill>
                            <a:schemeClr val="tx1"/>
                          </a:solidFill>
                        </a:rPr>
                        <a:t> przedsiębiorstwa</a:t>
                      </a:r>
                      <a:endParaRPr lang="pl-PL"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pl-PL" sz="1600" b="1" dirty="0" smtClean="0">
                          <a:solidFill>
                            <a:schemeClr val="tx1"/>
                          </a:solidFill>
                        </a:rPr>
                        <a:t>100-200</a:t>
                      </a:r>
                      <a:endParaRPr lang="pl-PL"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l-PL" sz="1600" b="1" dirty="0" smtClean="0">
                          <a:solidFill>
                            <a:schemeClr val="tx1"/>
                          </a:solidFill>
                        </a:rPr>
                        <a:t>Upadłość</a:t>
                      </a:r>
                      <a:endParaRPr lang="pl-PL"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pl-PL" sz="1600" b="1" dirty="0" smtClean="0">
                          <a:solidFill>
                            <a:schemeClr val="tx1"/>
                          </a:solidFill>
                        </a:rPr>
                        <a:t>100</a:t>
                      </a:r>
                      <a:endParaRPr lang="pl-PL"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2433499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55"/>
          <p:cNvSpPr>
            <a:spLocks noChangeArrowheads="1"/>
          </p:cNvSpPr>
          <p:nvPr/>
        </p:nvSpPr>
        <p:spPr bwMode="auto">
          <a:xfrm>
            <a:off x="250825" y="981075"/>
            <a:ext cx="8642350" cy="358775"/>
          </a:xfrm>
          <a:prstGeom prst="rect">
            <a:avLst/>
          </a:prstGeom>
          <a:solidFill>
            <a:srgbClr val="003366"/>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41" name="Prostokąt zaokrąglony 40"/>
          <p:cNvSpPr/>
          <p:nvPr/>
        </p:nvSpPr>
        <p:spPr>
          <a:xfrm>
            <a:off x="250825" y="1341438"/>
            <a:ext cx="8642350" cy="4895850"/>
          </a:xfrm>
          <a:prstGeom prst="roundRect">
            <a:avLst>
              <a:gd name="adj" fmla="val 0"/>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200" dirty="0">
              <a:solidFill>
                <a:prstClr val="white"/>
              </a:solidFill>
            </a:endParaRPr>
          </a:p>
        </p:txBody>
      </p:sp>
      <p:sp>
        <p:nvSpPr>
          <p:cNvPr id="189446" name="Rectangle 61"/>
          <p:cNvSpPr>
            <a:spLocks noChangeArrowheads="1"/>
          </p:cNvSpPr>
          <p:nvPr/>
        </p:nvSpPr>
        <p:spPr bwMode="auto">
          <a:xfrm>
            <a:off x="323850" y="1412875"/>
            <a:ext cx="8496622" cy="4752975"/>
          </a:xfrm>
          <a:prstGeom prst="rect">
            <a:avLst/>
          </a:prstGeom>
          <a:solidFill>
            <a:srgbClr val="92BA9F"/>
          </a:solidFill>
          <a:ln w="9525" algn="ctr">
            <a:solidFill>
              <a:srgbClr val="969696"/>
            </a:solidFill>
            <a:miter lim="800000"/>
            <a:headEnd/>
            <a:tailEnd/>
          </a:ln>
          <a:effectLs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189448" name="Rectangle 63"/>
          <p:cNvSpPr>
            <a:spLocks noChangeArrowheads="1"/>
          </p:cNvSpPr>
          <p:nvPr/>
        </p:nvSpPr>
        <p:spPr bwMode="auto">
          <a:xfrm>
            <a:off x="395288" y="1466752"/>
            <a:ext cx="8353176" cy="4699098"/>
          </a:xfrm>
          <a:prstGeom prst="rect">
            <a:avLst/>
          </a:prstGeom>
          <a:solidFill>
            <a:schemeClr val="bg1"/>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fontAlgn="base" hangingPunct="1">
              <a:spcBef>
                <a:spcPct val="0"/>
              </a:spcBef>
              <a:spcAft>
                <a:spcPct val="0"/>
              </a:spcAft>
            </a:pPr>
            <a:endParaRPr lang="en-US" altLang="pl-PL" sz="800" dirty="0">
              <a:solidFill>
                <a:srgbClr val="000000"/>
              </a:solidFill>
              <a:ea typeface="ＭＳ Ｐゴシック" pitchFamily="34" charset="-128"/>
            </a:endParaRPr>
          </a:p>
        </p:txBody>
      </p:sp>
      <p:sp>
        <p:nvSpPr>
          <p:cNvPr id="189450" name="Text Box 65"/>
          <p:cNvSpPr txBox="1">
            <a:spLocks noChangeArrowheads="1"/>
          </p:cNvSpPr>
          <p:nvPr/>
        </p:nvSpPr>
        <p:spPr bwMode="auto">
          <a:xfrm>
            <a:off x="395288" y="1466751"/>
            <a:ext cx="8281737"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0975" indent="-180975"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0" indent="0"/>
            <a:r>
              <a:rPr lang="pl-PL" sz="1600" dirty="0">
                <a:solidFill>
                  <a:srgbClr val="000000"/>
                </a:solidFill>
              </a:rPr>
              <a:t>Fundusz </a:t>
            </a:r>
            <a:r>
              <a:rPr lang="pl-PL" sz="1600" dirty="0" smtClean="0">
                <a:solidFill>
                  <a:srgbClr val="000000"/>
                </a:solidFill>
              </a:rPr>
              <a:t>może, w przypadku gdy przejmowane środki gwarantowane przewyższają aktywa, w celu zapewnienia dostępu deponentów do swoich środków, przekazać </a:t>
            </a:r>
            <a:r>
              <a:rPr lang="pl-PL" sz="1600" dirty="0">
                <a:solidFill>
                  <a:srgbClr val="000000"/>
                </a:solidFill>
              </a:rPr>
              <a:t>podmiotowi przejmującemu środki z </a:t>
            </a:r>
            <a:r>
              <a:rPr lang="pl-PL" sz="1600" dirty="0" smtClean="0">
                <a:solidFill>
                  <a:srgbClr val="000000"/>
                </a:solidFill>
              </a:rPr>
              <a:t>f. </a:t>
            </a:r>
            <a:r>
              <a:rPr lang="pl-PL" sz="1600" dirty="0">
                <a:solidFill>
                  <a:srgbClr val="000000"/>
                </a:solidFill>
              </a:rPr>
              <a:t>gwarancyjnego banków (art. </a:t>
            </a:r>
            <a:r>
              <a:rPr lang="pl-PL" sz="1600" dirty="0" smtClean="0">
                <a:solidFill>
                  <a:srgbClr val="000000"/>
                </a:solidFill>
              </a:rPr>
              <a:t>179 ustawy) </a:t>
            </a:r>
            <a:r>
              <a:rPr lang="pl-PL" sz="1600" dirty="0">
                <a:solidFill>
                  <a:srgbClr val="000000"/>
                </a:solidFill>
              </a:rPr>
              <a:t>jednak w wysokości nie wyższej niż (art. 272 ust. </a:t>
            </a:r>
            <a:r>
              <a:rPr lang="pl-PL" sz="1600" dirty="0" smtClean="0">
                <a:solidFill>
                  <a:srgbClr val="000000"/>
                </a:solidFill>
              </a:rPr>
              <a:t>4-5 ustawy):</a:t>
            </a:r>
            <a:endParaRPr lang="pl-PL" sz="1600" dirty="0">
              <a:solidFill>
                <a:srgbClr val="000000"/>
              </a:solidFill>
            </a:endParaRPr>
          </a:p>
          <a:p>
            <a:pPr marL="285750" lvl="1">
              <a:buFont typeface="Arial" panose="020B0604020202020204" pitchFamily="34" charset="0"/>
              <a:buChar char="•"/>
            </a:pPr>
            <a:r>
              <a:rPr lang="pl-PL" sz="1600" dirty="0">
                <a:solidFill>
                  <a:srgbClr val="000000"/>
                </a:solidFill>
              </a:rPr>
              <a:t>straty jakie ponieśliby deponenci w postępowaniu upadłościowym, w przypadku gdyby nie byli objęci ochroną gwarancyjną,</a:t>
            </a:r>
          </a:p>
          <a:p>
            <a:pPr marL="285750" lvl="1">
              <a:buFont typeface="Arial" panose="020B0604020202020204" pitchFamily="34" charset="0"/>
              <a:buChar char="•"/>
            </a:pPr>
            <a:r>
              <a:rPr lang="pl-PL" sz="1600" dirty="0">
                <a:solidFill>
                  <a:srgbClr val="000000"/>
                </a:solidFill>
              </a:rPr>
              <a:t>kwoty jakie wypłaciłby Fundusz w przypadku spełnienia warunku gwarancji </a:t>
            </a:r>
            <a:r>
              <a:rPr lang="pl-PL" sz="1600" dirty="0" smtClean="0">
                <a:solidFill>
                  <a:srgbClr val="000000"/>
                </a:solidFill>
              </a:rPr>
              <a:t>pomniejszone </a:t>
            </a:r>
            <a:r>
              <a:rPr lang="pl-PL" sz="1600" dirty="0">
                <a:solidFill>
                  <a:srgbClr val="000000"/>
                </a:solidFill>
              </a:rPr>
              <a:t>o kwoty uzyskane przez Fundusz w postępowaniu </a:t>
            </a:r>
            <a:r>
              <a:rPr lang="pl-PL" sz="1600" dirty="0" smtClean="0">
                <a:solidFill>
                  <a:srgbClr val="000000"/>
                </a:solidFill>
              </a:rPr>
              <a:t>upadłościowym.</a:t>
            </a:r>
          </a:p>
          <a:p>
            <a:pPr marL="0" indent="0"/>
            <a:endParaRPr lang="pl-PL" sz="1600" dirty="0" smtClean="0">
              <a:solidFill>
                <a:srgbClr val="000000"/>
              </a:solidFill>
            </a:endParaRPr>
          </a:p>
          <a:p>
            <a:pPr marL="0" indent="0"/>
            <a:r>
              <a:rPr lang="pl-PL" sz="1600" dirty="0" smtClean="0">
                <a:solidFill>
                  <a:srgbClr val="000000"/>
                </a:solidFill>
              </a:rPr>
              <a:t>Fundusz </a:t>
            </a:r>
            <a:r>
              <a:rPr lang="pl-PL" sz="1600" dirty="0">
                <a:solidFill>
                  <a:srgbClr val="000000"/>
                </a:solidFill>
              </a:rPr>
              <a:t>może udzielić wsparcia z </a:t>
            </a:r>
            <a:r>
              <a:rPr lang="pl-PL" sz="1600" dirty="0" smtClean="0">
                <a:solidFill>
                  <a:srgbClr val="000000"/>
                </a:solidFill>
              </a:rPr>
              <a:t>f. </a:t>
            </a:r>
            <a:r>
              <a:rPr lang="pl-PL" sz="1600" dirty="0">
                <a:solidFill>
                  <a:srgbClr val="000000"/>
                </a:solidFill>
              </a:rPr>
              <a:t>przymusowej restrukturyzacji w celu przejęcia przedsiębiorstwa lub jego części w formie:</a:t>
            </a:r>
          </a:p>
          <a:p>
            <a:pPr marL="285750" lvl="1">
              <a:buFont typeface="Arial" panose="020B0604020202020204" pitchFamily="34" charset="0"/>
              <a:buChar char="•"/>
            </a:pPr>
            <a:r>
              <a:rPr lang="pl-PL" sz="1600" dirty="0">
                <a:solidFill>
                  <a:srgbClr val="000000"/>
                </a:solidFill>
              </a:rPr>
              <a:t>gwarancji </a:t>
            </a:r>
            <a:r>
              <a:rPr lang="pl-PL" sz="1600" dirty="0" smtClean="0">
                <a:solidFill>
                  <a:srgbClr val="000000"/>
                </a:solidFill>
              </a:rPr>
              <a:t>pokrycia </a:t>
            </a:r>
            <a:r>
              <a:rPr lang="pl-PL" sz="1600" dirty="0">
                <a:solidFill>
                  <a:srgbClr val="000000"/>
                </a:solidFill>
              </a:rPr>
              <a:t>strat wynikających z ryzyka związanego z przejmowanymi prawami majątkowymi i zobowiązaniami;</a:t>
            </a:r>
          </a:p>
          <a:p>
            <a:pPr marL="285750" indent="-285750">
              <a:buFont typeface="Arial" panose="020B0604020202020204" pitchFamily="34" charset="0"/>
              <a:buChar char="•"/>
            </a:pPr>
            <a:r>
              <a:rPr lang="pl-PL" sz="1600" dirty="0">
                <a:solidFill>
                  <a:srgbClr val="000000"/>
                </a:solidFill>
              </a:rPr>
              <a:t>dotacji w celu pokrycia różnicy między wartością przejmowanych zobowiązań i wartością przejmowanych praw majątkowych</a:t>
            </a:r>
            <a:r>
              <a:rPr lang="pl-PL" sz="1600" dirty="0" smtClean="0">
                <a:solidFill>
                  <a:srgbClr val="000000"/>
                </a:solidFill>
              </a:rPr>
              <a:t>.</a:t>
            </a:r>
          </a:p>
          <a:p>
            <a:pPr marL="285750" indent="-285750">
              <a:buFont typeface="Arial" panose="020B0604020202020204" pitchFamily="34" charset="0"/>
              <a:buChar char="•"/>
            </a:pPr>
            <a:endParaRPr lang="pl-PL" sz="1600" dirty="0">
              <a:solidFill>
                <a:srgbClr val="000000"/>
              </a:solidFill>
            </a:endParaRPr>
          </a:p>
          <a:p>
            <a:pPr marL="0" indent="0"/>
            <a:r>
              <a:rPr lang="pl-PL" sz="1600" dirty="0">
                <a:solidFill>
                  <a:srgbClr val="000000"/>
                </a:solidFill>
              </a:rPr>
              <a:t>Wsparcie podlega zasadom uznawania pomocy publicznej za dozwoloną, określonym w komunikacie bankowym</a:t>
            </a:r>
            <a:r>
              <a:rPr lang="pl-PL" sz="1600" dirty="0" smtClean="0">
                <a:solidFill>
                  <a:srgbClr val="000000"/>
                </a:solidFill>
              </a:rPr>
              <a:t>.</a:t>
            </a:r>
            <a:endParaRPr lang="pl-PL" sz="1600" dirty="0">
              <a:solidFill>
                <a:srgbClr val="000000"/>
              </a:solidFill>
            </a:endParaRPr>
          </a:p>
        </p:txBody>
      </p:sp>
      <p:grpSp>
        <p:nvGrpSpPr>
          <p:cNvPr id="25" name="Group 2"/>
          <p:cNvGrpSpPr>
            <a:grpSpLocks/>
          </p:cNvGrpSpPr>
          <p:nvPr/>
        </p:nvGrpSpPr>
        <p:grpSpPr bwMode="auto">
          <a:xfrm>
            <a:off x="256902" y="271463"/>
            <a:ext cx="8642350" cy="642938"/>
            <a:chOff x="158" y="164"/>
            <a:chExt cx="5444" cy="405"/>
          </a:xfrm>
        </p:grpSpPr>
        <p:sp>
          <p:nvSpPr>
            <p:cNvPr id="26" name="Rectangle 3"/>
            <p:cNvSpPr>
              <a:spLocks noChangeArrowheads="1"/>
            </p:cNvSpPr>
            <p:nvPr/>
          </p:nvSpPr>
          <p:spPr bwMode="auto">
            <a:xfrm>
              <a:off x="158" y="164"/>
              <a:ext cx="5444" cy="3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r>
                <a:rPr lang="pl-PL" b="1" dirty="0" smtClean="0">
                  <a:solidFill>
                    <a:srgbClr val="0000CC"/>
                  </a:solidFill>
                  <a:cs typeface="Arial" charset="0"/>
                </a:rPr>
                <a:t>    Wsparcie finansowe </a:t>
              </a:r>
              <a:endParaRPr lang="en-US" b="1" dirty="0">
                <a:solidFill>
                  <a:srgbClr val="0000CC"/>
                </a:solidFill>
                <a:cs typeface="Arial" charset="0"/>
              </a:endParaRPr>
            </a:p>
          </p:txBody>
        </p:sp>
        <p:sp>
          <p:nvSpPr>
            <p:cNvPr id="27" name="Line 4"/>
            <p:cNvSpPr>
              <a:spLocks noChangeShapeType="1"/>
            </p:cNvSpPr>
            <p:nvPr/>
          </p:nvSpPr>
          <p:spPr bwMode="auto">
            <a:xfrm>
              <a:off x="158" y="569"/>
              <a:ext cx="5444" cy="0"/>
            </a:xfrm>
            <a:prstGeom prst="line">
              <a:avLst/>
            </a:prstGeom>
            <a:noFill/>
            <a:ln w="76200">
              <a:solidFill>
                <a:srgbClr val="EF9E0D"/>
              </a:solidFill>
              <a:round/>
              <a:headEnd/>
              <a:tailEnd/>
            </a:ln>
          </p:spPr>
          <p:txBody>
            <a:bodyPr/>
            <a:lstStyle/>
            <a:p>
              <a:pPr fontAlgn="base">
                <a:spcBef>
                  <a:spcPct val="0"/>
                </a:spcBef>
                <a:spcAft>
                  <a:spcPct val="0"/>
                </a:spcAft>
              </a:pPr>
              <a:endParaRPr lang="en-US" sz="800" b="1" dirty="0">
                <a:solidFill>
                  <a:srgbClr val="000000"/>
                </a:solidFill>
                <a:cs typeface="Arial" charset="0"/>
              </a:endParaRPr>
            </a:p>
          </p:txBody>
        </p:sp>
        <p:pic>
          <p:nvPicPr>
            <p:cNvPr id="28" name="Picture 5"/>
            <p:cNvPicPr>
              <a:picLocks noChangeAspect="1" noChangeArrowheads="1"/>
            </p:cNvPicPr>
            <p:nvPr/>
          </p:nvPicPr>
          <p:blipFill>
            <a:blip r:embed="rId3"/>
            <a:srcRect/>
            <a:stretch>
              <a:fillRect/>
            </a:stretch>
          </p:blipFill>
          <p:spPr bwMode="auto">
            <a:xfrm>
              <a:off x="158" y="171"/>
              <a:ext cx="775" cy="342"/>
            </a:xfrm>
            <a:prstGeom prst="rect">
              <a:avLst/>
            </a:prstGeom>
            <a:noFill/>
            <a:ln w="9525">
              <a:noFill/>
              <a:miter lim="800000"/>
              <a:headEnd/>
              <a:tailEnd/>
            </a:ln>
          </p:spPr>
        </p:pic>
      </p:grpSp>
    </p:spTree>
    <p:extLst>
      <p:ext uri="{BB962C8B-B14F-4D97-AF65-F5344CB8AC3E}">
        <p14:creationId xmlns:p14="http://schemas.microsoft.com/office/powerpoint/2010/main" val="8368280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55"/>
          <p:cNvSpPr>
            <a:spLocks noChangeArrowheads="1"/>
          </p:cNvSpPr>
          <p:nvPr/>
        </p:nvSpPr>
        <p:spPr bwMode="auto">
          <a:xfrm>
            <a:off x="250825" y="981075"/>
            <a:ext cx="8642350" cy="358775"/>
          </a:xfrm>
          <a:prstGeom prst="rect">
            <a:avLst/>
          </a:prstGeom>
          <a:solidFill>
            <a:srgbClr val="003366"/>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41" name="Prostokąt zaokrąglony 40"/>
          <p:cNvSpPr/>
          <p:nvPr/>
        </p:nvSpPr>
        <p:spPr>
          <a:xfrm>
            <a:off x="250825" y="1341438"/>
            <a:ext cx="8642350" cy="4895850"/>
          </a:xfrm>
          <a:prstGeom prst="roundRect">
            <a:avLst>
              <a:gd name="adj" fmla="val 0"/>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200" dirty="0">
              <a:solidFill>
                <a:prstClr val="white"/>
              </a:solidFill>
            </a:endParaRPr>
          </a:p>
        </p:txBody>
      </p:sp>
      <p:sp>
        <p:nvSpPr>
          <p:cNvPr id="189446" name="Rectangle 61"/>
          <p:cNvSpPr>
            <a:spLocks noChangeArrowheads="1"/>
          </p:cNvSpPr>
          <p:nvPr/>
        </p:nvSpPr>
        <p:spPr bwMode="auto">
          <a:xfrm>
            <a:off x="323850" y="1412875"/>
            <a:ext cx="8496622" cy="4752975"/>
          </a:xfrm>
          <a:prstGeom prst="rect">
            <a:avLst/>
          </a:prstGeom>
          <a:solidFill>
            <a:srgbClr val="92BA9F"/>
          </a:solidFill>
          <a:ln w="9525" algn="ctr">
            <a:solidFill>
              <a:srgbClr val="969696"/>
            </a:solidFill>
            <a:miter lim="800000"/>
            <a:headEnd/>
            <a:tailEnd/>
          </a:ln>
          <a:effectLs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fontAlgn="base" hangingPunct="1">
              <a:spcBef>
                <a:spcPct val="0"/>
              </a:spcBef>
              <a:spcAft>
                <a:spcPct val="0"/>
              </a:spcAft>
            </a:pPr>
            <a:endParaRPr lang="en-US" altLang="pl-PL" sz="1600" dirty="0">
              <a:solidFill>
                <a:srgbClr val="FFFFFF"/>
              </a:solidFill>
              <a:ea typeface="ＭＳ Ｐゴシック" pitchFamily="34" charset="-128"/>
            </a:endParaRPr>
          </a:p>
        </p:txBody>
      </p:sp>
      <p:sp>
        <p:nvSpPr>
          <p:cNvPr id="189448" name="Rectangle 63"/>
          <p:cNvSpPr>
            <a:spLocks noChangeArrowheads="1"/>
          </p:cNvSpPr>
          <p:nvPr/>
        </p:nvSpPr>
        <p:spPr bwMode="auto">
          <a:xfrm>
            <a:off x="395288" y="1466752"/>
            <a:ext cx="8353176" cy="4699098"/>
          </a:xfrm>
          <a:prstGeom prst="rect">
            <a:avLst/>
          </a:prstGeom>
          <a:solidFill>
            <a:schemeClr val="bg1"/>
          </a:solidFill>
          <a:ln w="9525"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fontAlgn="base" hangingPunct="1">
              <a:spcBef>
                <a:spcPct val="0"/>
              </a:spcBef>
              <a:spcAft>
                <a:spcPct val="0"/>
              </a:spcAft>
            </a:pPr>
            <a:endParaRPr lang="en-US" altLang="pl-PL" sz="800" dirty="0">
              <a:solidFill>
                <a:srgbClr val="000000"/>
              </a:solidFill>
              <a:ea typeface="ＭＳ Ｐゴシック" pitchFamily="34" charset="-128"/>
            </a:endParaRPr>
          </a:p>
        </p:txBody>
      </p:sp>
      <p:sp>
        <p:nvSpPr>
          <p:cNvPr id="189450" name="Text Box 65"/>
          <p:cNvSpPr txBox="1">
            <a:spLocks noChangeArrowheads="1"/>
          </p:cNvSpPr>
          <p:nvPr/>
        </p:nvSpPr>
        <p:spPr bwMode="auto">
          <a:xfrm>
            <a:off x="414338" y="1450776"/>
            <a:ext cx="8353175"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0975" indent="-180975"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0" indent="0"/>
            <a:r>
              <a:rPr lang="pl-PL" sz="1600" dirty="0" smtClean="0">
                <a:solidFill>
                  <a:srgbClr val="000000"/>
                </a:solidFill>
              </a:rPr>
              <a:t>Pierwszeństwo </a:t>
            </a:r>
            <a:r>
              <a:rPr lang="pl-PL" sz="1600" dirty="0">
                <a:solidFill>
                  <a:srgbClr val="000000"/>
                </a:solidFill>
              </a:rPr>
              <a:t>wykorzystania środków z funduszu gwarancyjnego banków wynika z art. 109 Dyrektywy BRR.</a:t>
            </a:r>
          </a:p>
          <a:p>
            <a:pPr marL="0" indent="0"/>
            <a:endParaRPr lang="pl-PL" sz="1600" dirty="0" smtClean="0">
              <a:solidFill>
                <a:srgbClr val="000000"/>
              </a:solidFill>
            </a:endParaRPr>
          </a:p>
          <a:p>
            <a:pPr marL="0" indent="0"/>
            <a:r>
              <a:rPr lang="pl-PL" sz="1600" dirty="0" smtClean="0">
                <a:solidFill>
                  <a:srgbClr val="000000"/>
                </a:solidFill>
              </a:rPr>
              <a:t>Warunkiem </a:t>
            </a:r>
            <a:r>
              <a:rPr lang="pl-PL" sz="1600" dirty="0">
                <a:solidFill>
                  <a:srgbClr val="000000"/>
                </a:solidFill>
              </a:rPr>
              <a:t>wykorzystania </a:t>
            </a:r>
            <a:r>
              <a:rPr lang="pl-PL" sz="1600" dirty="0" smtClean="0">
                <a:solidFill>
                  <a:srgbClr val="000000"/>
                </a:solidFill>
              </a:rPr>
              <a:t>środków jest:</a:t>
            </a:r>
          </a:p>
          <a:p>
            <a:pPr marL="285750" indent="-285750">
              <a:buFont typeface="Arial" panose="020B0604020202020204" pitchFamily="34" charset="0"/>
              <a:buChar char="•"/>
            </a:pPr>
            <a:r>
              <a:rPr lang="pl-PL" sz="1600" dirty="0" smtClean="0">
                <a:solidFill>
                  <a:srgbClr val="000000"/>
                </a:solidFill>
              </a:rPr>
              <a:t>z f. </a:t>
            </a:r>
            <a:r>
              <a:rPr lang="pl-PL" sz="1600" dirty="0">
                <a:solidFill>
                  <a:srgbClr val="000000"/>
                </a:solidFill>
              </a:rPr>
              <a:t>przymusowej restrukturyzacji </a:t>
            </a:r>
            <a:r>
              <a:rPr lang="pl-PL" sz="1600" dirty="0" smtClean="0">
                <a:solidFill>
                  <a:srgbClr val="000000"/>
                </a:solidFill>
              </a:rPr>
              <a:t>– dokonanie </a:t>
            </a:r>
            <a:r>
              <a:rPr lang="pl-PL" sz="1600" dirty="0">
                <a:solidFill>
                  <a:srgbClr val="000000"/>
                </a:solidFill>
              </a:rPr>
              <a:t>umorzenia lub konwersji </a:t>
            </a:r>
            <a:r>
              <a:rPr lang="pl-PL" sz="1600" dirty="0" smtClean="0">
                <a:solidFill>
                  <a:srgbClr val="000000"/>
                </a:solidFill>
              </a:rPr>
              <a:t>praw udziałowych lub </a:t>
            </a:r>
            <a:r>
              <a:rPr lang="pl-PL" sz="1600" dirty="0">
                <a:solidFill>
                  <a:srgbClr val="000000"/>
                </a:solidFill>
              </a:rPr>
              <a:t>zobowiązań w wysokości co najmniej 8% zobowiązań ogółem, powiększonych o fundusze własne </a:t>
            </a:r>
            <a:r>
              <a:rPr lang="pl-PL" sz="1600" dirty="0" smtClean="0">
                <a:solidFill>
                  <a:srgbClr val="000000"/>
                </a:solidFill>
              </a:rPr>
              <a:t>określonych </a:t>
            </a:r>
            <a:r>
              <a:rPr lang="pl-PL" sz="1600" dirty="0">
                <a:solidFill>
                  <a:srgbClr val="000000"/>
                </a:solidFill>
              </a:rPr>
              <a:t>na podstawie </a:t>
            </a:r>
            <a:r>
              <a:rPr lang="pl-PL" sz="1600" dirty="0" smtClean="0">
                <a:solidFill>
                  <a:srgbClr val="000000"/>
                </a:solidFill>
              </a:rPr>
              <a:t>oszacowania </a:t>
            </a:r>
            <a:r>
              <a:rPr lang="pl-PL" sz="1600" dirty="0">
                <a:solidFill>
                  <a:srgbClr val="000000"/>
                </a:solidFill>
              </a:rPr>
              <a:t>(ustawa)</a:t>
            </a:r>
            <a:r>
              <a:rPr lang="pl-PL" sz="1600" dirty="0" smtClean="0">
                <a:solidFill>
                  <a:srgbClr val="000000"/>
                </a:solidFill>
              </a:rPr>
              <a:t>,</a:t>
            </a:r>
          </a:p>
          <a:p>
            <a:pPr marL="285750" indent="-285750">
              <a:buFont typeface="Arial" panose="020B0604020202020204" pitchFamily="34" charset="0"/>
              <a:buChar char="•"/>
            </a:pPr>
            <a:r>
              <a:rPr lang="pl-PL" sz="1600" dirty="0" smtClean="0">
                <a:solidFill>
                  <a:srgbClr val="000000"/>
                </a:solidFill>
              </a:rPr>
              <a:t>z f. gwarancyjnego - </a:t>
            </a:r>
            <a:r>
              <a:rPr lang="pl-PL" sz="1600" dirty="0">
                <a:solidFill>
                  <a:srgbClr val="000000"/>
                </a:solidFill>
              </a:rPr>
              <a:t>KE </a:t>
            </a:r>
            <a:r>
              <a:rPr lang="pl-PL" sz="1600" dirty="0" smtClean="0">
                <a:solidFill>
                  <a:srgbClr val="000000"/>
                </a:solidFill>
              </a:rPr>
              <a:t>może </a:t>
            </a:r>
            <a:r>
              <a:rPr lang="pl-PL" sz="1600" dirty="0">
                <a:solidFill>
                  <a:srgbClr val="000000"/>
                </a:solidFill>
              </a:rPr>
              <a:t>nałożyć obowiązek </a:t>
            </a:r>
            <a:r>
              <a:rPr lang="pl-PL" sz="1600" dirty="0" smtClean="0">
                <a:solidFill>
                  <a:srgbClr val="000000"/>
                </a:solidFill>
              </a:rPr>
              <a:t>udziału właścicieli </a:t>
            </a:r>
            <a:r>
              <a:rPr lang="pl-PL" sz="1600" dirty="0">
                <a:solidFill>
                  <a:srgbClr val="000000"/>
                </a:solidFill>
              </a:rPr>
              <a:t>i wierzycieli podporządkowanych w kosztach </a:t>
            </a:r>
            <a:r>
              <a:rPr lang="pl-PL" sz="1600" dirty="0" smtClean="0">
                <a:solidFill>
                  <a:srgbClr val="000000"/>
                </a:solidFill>
              </a:rPr>
              <a:t>restrukturyzacji </a:t>
            </a:r>
            <a:r>
              <a:rPr lang="pl-PL" sz="1600" dirty="0">
                <a:solidFill>
                  <a:srgbClr val="000000"/>
                </a:solidFill>
              </a:rPr>
              <a:t>(komunikat bankowy)</a:t>
            </a:r>
            <a:r>
              <a:rPr lang="pl-PL" sz="1600" dirty="0" smtClean="0">
                <a:solidFill>
                  <a:srgbClr val="000000"/>
                </a:solidFill>
              </a:rPr>
              <a:t>. </a:t>
            </a:r>
          </a:p>
          <a:p>
            <a:pPr marL="285750" indent="-285750">
              <a:buFont typeface="Arial" panose="020B0604020202020204" pitchFamily="34" charset="0"/>
              <a:buChar char="•"/>
            </a:pPr>
            <a:endParaRPr lang="pl-PL" sz="1600" dirty="0" smtClean="0">
              <a:solidFill>
                <a:srgbClr val="000000"/>
              </a:solidFill>
            </a:endParaRPr>
          </a:p>
          <a:p>
            <a:pPr marL="0" indent="0"/>
            <a:r>
              <a:rPr lang="pl-PL" sz="1600" dirty="0" smtClean="0">
                <a:solidFill>
                  <a:srgbClr val="000000"/>
                </a:solidFill>
              </a:rPr>
              <a:t>Warunki wykorzystania środków z f. gwarancyjnego będą zależeć od warunków programu pomocowego (aktualizacja konieczna dla rozszerzenia zakresu narzędzi – obecnie umorzenie f. własnych i zobowiązań podporządkowanych w celu pokrycia strat)</a:t>
            </a:r>
          </a:p>
          <a:p>
            <a:pPr marL="0" indent="0"/>
            <a:endParaRPr lang="pl-PL" sz="1600" dirty="0">
              <a:solidFill>
                <a:srgbClr val="000000"/>
              </a:solidFill>
            </a:endParaRPr>
          </a:p>
          <a:p>
            <a:pPr marL="0" indent="0"/>
            <a:r>
              <a:rPr lang="pl-PL" sz="1600" dirty="0" smtClean="0">
                <a:solidFill>
                  <a:srgbClr val="000000"/>
                </a:solidFill>
              </a:rPr>
              <a:t>Wykorzystanie </a:t>
            </a:r>
            <a:r>
              <a:rPr lang="pl-PL" sz="1600" dirty="0">
                <a:solidFill>
                  <a:srgbClr val="000000"/>
                </a:solidFill>
              </a:rPr>
              <a:t>środków </a:t>
            </a:r>
            <a:r>
              <a:rPr lang="pl-PL" sz="1600" dirty="0" smtClean="0">
                <a:solidFill>
                  <a:srgbClr val="000000"/>
                </a:solidFill>
              </a:rPr>
              <a:t>f. przymusowej restrukturyzacji </a:t>
            </a:r>
            <a:r>
              <a:rPr lang="pl-PL" sz="1600" dirty="0">
                <a:solidFill>
                  <a:srgbClr val="000000"/>
                </a:solidFill>
              </a:rPr>
              <a:t>nie może być większe niż 5% zobowiązań ogółem, powiększonych o fundusze własne podmiotu w restrukturyzacji, określonych na podstawie </a:t>
            </a:r>
            <a:r>
              <a:rPr lang="pl-PL" sz="1600" dirty="0" smtClean="0">
                <a:solidFill>
                  <a:srgbClr val="000000"/>
                </a:solidFill>
              </a:rPr>
              <a:t>oszacowania.</a:t>
            </a:r>
          </a:p>
        </p:txBody>
      </p:sp>
      <p:grpSp>
        <p:nvGrpSpPr>
          <p:cNvPr id="25" name="Group 2"/>
          <p:cNvGrpSpPr>
            <a:grpSpLocks/>
          </p:cNvGrpSpPr>
          <p:nvPr/>
        </p:nvGrpSpPr>
        <p:grpSpPr bwMode="auto">
          <a:xfrm>
            <a:off x="256902" y="271463"/>
            <a:ext cx="8642350" cy="642938"/>
            <a:chOff x="158" y="164"/>
            <a:chExt cx="5444" cy="405"/>
          </a:xfrm>
        </p:grpSpPr>
        <p:sp>
          <p:nvSpPr>
            <p:cNvPr id="26" name="Rectangle 3"/>
            <p:cNvSpPr>
              <a:spLocks noChangeArrowheads="1"/>
            </p:cNvSpPr>
            <p:nvPr/>
          </p:nvSpPr>
          <p:spPr bwMode="auto">
            <a:xfrm>
              <a:off x="158" y="164"/>
              <a:ext cx="5444" cy="3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r>
                <a:rPr lang="pl-PL" b="1" dirty="0" smtClean="0">
                  <a:solidFill>
                    <a:srgbClr val="0000CC"/>
                  </a:solidFill>
                  <a:cs typeface="Arial" charset="0"/>
                </a:rPr>
                <a:t>    Wsparcie finansowe </a:t>
              </a:r>
              <a:endParaRPr lang="en-US" b="1" dirty="0">
                <a:solidFill>
                  <a:srgbClr val="0000CC"/>
                </a:solidFill>
                <a:cs typeface="Arial" charset="0"/>
              </a:endParaRPr>
            </a:p>
          </p:txBody>
        </p:sp>
        <p:sp>
          <p:nvSpPr>
            <p:cNvPr id="27" name="Line 4"/>
            <p:cNvSpPr>
              <a:spLocks noChangeShapeType="1"/>
            </p:cNvSpPr>
            <p:nvPr/>
          </p:nvSpPr>
          <p:spPr bwMode="auto">
            <a:xfrm>
              <a:off x="158" y="569"/>
              <a:ext cx="5444" cy="0"/>
            </a:xfrm>
            <a:prstGeom prst="line">
              <a:avLst/>
            </a:prstGeom>
            <a:noFill/>
            <a:ln w="76200">
              <a:solidFill>
                <a:srgbClr val="EF9E0D"/>
              </a:solidFill>
              <a:round/>
              <a:headEnd/>
              <a:tailEnd/>
            </a:ln>
          </p:spPr>
          <p:txBody>
            <a:bodyPr/>
            <a:lstStyle/>
            <a:p>
              <a:pPr fontAlgn="base">
                <a:spcBef>
                  <a:spcPct val="0"/>
                </a:spcBef>
                <a:spcAft>
                  <a:spcPct val="0"/>
                </a:spcAft>
              </a:pPr>
              <a:endParaRPr lang="en-US" sz="800" b="1" dirty="0">
                <a:solidFill>
                  <a:srgbClr val="000000"/>
                </a:solidFill>
                <a:cs typeface="Arial" charset="0"/>
              </a:endParaRPr>
            </a:p>
          </p:txBody>
        </p:sp>
        <p:pic>
          <p:nvPicPr>
            <p:cNvPr id="28" name="Picture 5"/>
            <p:cNvPicPr>
              <a:picLocks noChangeAspect="1" noChangeArrowheads="1"/>
            </p:cNvPicPr>
            <p:nvPr/>
          </p:nvPicPr>
          <p:blipFill>
            <a:blip r:embed="rId3"/>
            <a:srcRect/>
            <a:stretch>
              <a:fillRect/>
            </a:stretch>
          </p:blipFill>
          <p:spPr bwMode="auto">
            <a:xfrm>
              <a:off x="158" y="171"/>
              <a:ext cx="775" cy="342"/>
            </a:xfrm>
            <a:prstGeom prst="rect">
              <a:avLst/>
            </a:prstGeom>
            <a:noFill/>
            <a:ln w="9525">
              <a:noFill/>
              <a:miter lim="800000"/>
              <a:headEnd/>
              <a:tailEnd/>
            </a:ln>
          </p:spPr>
        </p:pic>
      </p:grpSp>
    </p:spTree>
    <p:extLst>
      <p:ext uri="{BB962C8B-B14F-4D97-AF65-F5344CB8AC3E}">
        <p14:creationId xmlns:p14="http://schemas.microsoft.com/office/powerpoint/2010/main" val="18623491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Prostokąt 24"/>
          <p:cNvSpPr/>
          <p:nvPr/>
        </p:nvSpPr>
        <p:spPr>
          <a:xfrm>
            <a:off x="4572000" y="1052736"/>
            <a:ext cx="2520280" cy="56886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rgbClr val="FFFFFF"/>
              </a:solidFill>
            </a:endParaRPr>
          </a:p>
        </p:txBody>
      </p:sp>
      <p:sp>
        <p:nvSpPr>
          <p:cNvPr id="4" name="Prostokąt 3"/>
          <p:cNvSpPr/>
          <p:nvPr/>
        </p:nvSpPr>
        <p:spPr>
          <a:xfrm>
            <a:off x="1835696" y="1052736"/>
            <a:ext cx="2592634" cy="568863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rgbClr val="FFFFFF"/>
              </a:solidFill>
            </a:endParaRPr>
          </a:p>
        </p:txBody>
      </p:sp>
      <p:grpSp>
        <p:nvGrpSpPr>
          <p:cNvPr id="96259" name="Group 2"/>
          <p:cNvGrpSpPr>
            <a:grpSpLocks/>
          </p:cNvGrpSpPr>
          <p:nvPr/>
        </p:nvGrpSpPr>
        <p:grpSpPr bwMode="auto">
          <a:xfrm>
            <a:off x="250825" y="260350"/>
            <a:ext cx="8642350" cy="642938"/>
            <a:chOff x="158" y="164"/>
            <a:chExt cx="5444" cy="405"/>
          </a:xfrm>
        </p:grpSpPr>
        <p:sp>
          <p:nvSpPr>
            <p:cNvPr id="96260" name="Rectangle 3"/>
            <p:cNvSpPr>
              <a:spLocks noChangeArrowheads="1"/>
            </p:cNvSpPr>
            <p:nvPr/>
          </p:nvSpPr>
          <p:spPr bwMode="auto">
            <a:xfrm>
              <a:off x="933" y="164"/>
              <a:ext cx="4669" cy="363"/>
            </a:xfrm>
            <a:prstGeom prst="rect">
              <a:avLst/>
            </a:prstGeom>
            <a:solidFill>
              <a:srgbClr val="DDDDDD"/>
            </a:solidFill>
            <a:ln w="9525">
              <a:noFill/>
              <a:miter lim="800000"/>
              <a:headEnd/>
              <a:tailEnd/>
            </a:ln>
          </p:spPr>
          <p:txBody>
            <a:bodyPr wrap="none" anchor="ctr"/>
            <a:lstStyle/>
            <a:p>
              <a:pPr algn="ctr"/>
              <a:r>
                <a:rPr lang="pl-PL" b="1" dirty="0" smtClean="0">
                  <a:solidFill>
                    <a:srgbClr val="3333CC"/>
                  </a:solidFill>
                </a:rPr>
                <a:t>Wszczęcie przymusowej restrukturyzacji</a:t>
              </a:r>
              <a:endParaRPr lang="pl-PL" b="1" dirty="0">
                <a:solidFill>
                  <a:srgbClr val="3333CC"/>
                </a:solidFill>
              </a:endParaRPr>
            </a:p>
          </p:txBody>
        </p:sp>
        <p:sp>
          <p:nvSpPr>
            <p:cNvPr id="96261" name="Line 4"/>
            <p:cNvSpPr>
              <a:spLocks noChangeShapeType="1"/>
            </p:cNvSpPr>
            <p:nvPr/>
          </p:nvSpPr>
          <p:spPr bwMode="auto">
            <a:xfrm>
              <a:off x="158" y="569"/>
              <a:ext cx="5444" cy="0"/>
            </a:xfrm>
            <a:prstGeom prst="line">
              <a:avLst/>
            </a:prstGeom>
            <a:noFill/>
            <a:ln w="76200">
              <a:solidFill>
                <a:srgbClr val="EF9E0D"/>
              </a:solidFill>
              <a:round/>
              <a:headEnd/>
              <a:tailEnd/>
            </a:ln>
          </p:spPr>
          <p:txBody>
            <a:bodyPr/>
            <a:lstStyle/>
            <a:p>
              <a:endParaRPr lang="pl-PL">
                <a:solidFill>
                  <a:srgbClr val="000000"/>
                </a:solidFill>
              </a:endParaRPr>
            </a:p>
          </p:txBody>
        </p:sp>
        <p:pic>
          <p:nvPicPr>
            <p:cNvPr id="96262" name="Picture 5"/>
            <p:cNvPicPr>
              <a:picLocks noChangeAspect="1" noChangeArrowheads="1"/>
            </p:cNvPicPr>
            <p:nvPr/>
          </p:nvPicPr>
          <p:blipFill>
            <a:blip r:embed="rId2"/>
            <a:srcRect/>
            <a:stretch>
              <a:fillRect/>
            </a:stretch>
          </p:blipFill>
          <p:spPr bwMode="auto">
            <a:xfrm>
              <a:off x="158" y="171"/>
              <a:ext cx="775" cy="342"/>
            </a:xfrm>
            <a:prstGeom prst="rect">
              <a:avLst/>
            </a:prstGeom>
            <a:noFill/>
            <a:ln w="9525">
              <a:noFill/>
              <a:miter lim="800000"/>
              <a:headEnd/>
              <a:tailEnd/>
            </a:ln>
          </p:spPr>
        </p:pic>
      </p:grpSp>
      <p:sp>
        <p:nvSpPr>
          <p:cNvPr id="29" name="Schemat blokowy: dokument 28"/>
          <p:cNvSpPr/>
          <p:nvPr/>
        </p:nvSpPr>
        <p:spPr>
          <a:xfrm>
            <a:off x="4752020" y="1225701"/>
            <a:ext cx="2088232" cy="1091417"/>
          </a:xfrm>
          <a:prstGeom prst="flowChartDocumen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1200" b="1" dirty="0" smtClean="0">
                <a:solidFill>
                  <a:srgbClr val="FFFFFF"/>
                </a:solidFill>
              </a:rPr>
              <a:t>Informacja KNF o zagrożeniu działalności podmiotu i wyczerpaniu środków nadzorczych</a:t>
            </a:r>
            <a:endParaRPr lang="pl-PL" sz="1200" b="1" dirty="0">
              <a:solidFill>
                <a:srgbClr val="FFFFFF"/>
              </a:solidFill>
            </a:endParaRPr>
          </a:p>
        </p:txBody>
      </p:sp>
      <p:sp>
        <p:nvSpPr>
          <p:cNvPr id="30" name="Rectangle 46"/>
          <p:cNvSpPr>
            <a:spLocks noChangeArrowheads="1"/>
          </p:cNvSpPr>
          <p:nvPr/>
        </p:nvSpPr>
        <p:spPr bwMode="auto">
          <a:xfrm>
            <a:off x="7160845" y="5624277"/>
            <a:ext cx="1875652" cy="1092381"/>
          </a:xfrm>
          <a:prstGeom prst="rect">
            <a:avLst/>
          </a:prstGeom>
          <a:solidFill>
            <a:schemeClr val="accent1"/>
          </a:solidFill>
          <a:ln w="25400" algn="ctr">
            <a:solidFill>
              <a:srgbClr val="808080"/>
            </a:solidFill>
            <a:prstDash val="sysDot"/>
            <a:miter lim="800000"/>
            <a:headEnd/>
            <a:tailEnd/>
          </a:ln>
          <a:effectLst/>
        </p:spPr>
        <p:txBody>
          <a:bodyPr wrap="none" anchor="ctr"/>
          <a:lstStyle/>
          <a:p>
            <a:endParaRPr lang="pl-PL">
              <a:solidFill>
                <a:srgbClr val="000000"/>
              </a:solidFill>
            </a:endParaRPr>
          </a:p>
        </p:txBody>
      </p:sp>
      <p:sp>
        <p:nvSpPr>
          <p:cNvPr id="31" name="Text Box 47"/>
          <p:cNvSpPr txBox="1">
            <a:spLocks noChangeArrowheads="1"/>
          </p:cNvSpPr>
          <p:nvPr/>
        </p:nvSpPr>
        <p:spPr bwMode="auto">
          <a:xfrm>
            <a:off x="7160845" y="5650633"/>
            <a:ext cx="1983156" cy="1015663"/>
          </a:xfrm>
          <a:prstGeom prst="rect">
            <a:avLst/>
          </a:prstGeom>
          <a:noFill/>
          <a:ln w="9525" algn="ctr">
            <a:noFill/>
            <a:miter lim="800000"/>
            <a:headEnd/>
            <a:tailEnd/>
          </a:ln>
          <a:effectLst/>
        </p:spPr>
        <p:txBody>
          <a:bodyPr wrap="square">
            <a:spAutoFit/>
          </a:bodyPr>
          <a:lstStyle/>
          <a:p>
            <a:pPr algn="ctr"/>
            <a:r>
              <a:rPr lang="pl-PL" sz="1200" dirty="0">
                <a:solidFill>
                  <a:srgbClr val="000000"/>
                </a:solidFill>
              </a:rPr>
              <a:t>Informacja do </a:t>
            </a:r>
            <a:r>
              <a:rPr lang="pl-PL" sz="1200" dirty="0" smtClean="0">
                <a:solidFill>
                  <a:srgbClr val="000000"/>
                </a:solidFill>
              </a:rPr>
              <a:t>BFG, NBP, MF, Przewodniczącego KSF, ESRB, KE, EBC, EUNB, operatorzy systemów, KDPW</a:t>
            </a:r>
            <a:endParaRPr lang="pl-PL" sz="1200" dirty="0">
              <a:solidFill>
                <a:srgbClr val="000000"/>
              </a:solidFill>
            </a:endParaRPr>
          </a:p>
        </p:txBody>
      </p:sp>
      <p:sp>
        <p:nvSpPr>
          <p:cNvPr id="35" name="AutoShape 17"/>
          <p:cNvSpPr>
            <a:spLocks noChangeArrowheads="1"/>
          </p:cNvSpPr>
          <p:nvPr/>
        </p:nvSpPr>
        <p:spPr bwMode="auto">
          <a:xfrm>
            <a:off x="2001097" y="3486420"/>
            <a:ext cx="2305050" cy="792162"/>
          </a:xfrm>
          <a:prstGeom prst="hexagon">
            <a:avLst>
              <a:gd name="adj" fmla="val 145491"/>
              <a:gd name="vf" fmla="val 115470"/>
            </a:avLst>
          </a:prstGeom>
          <a:noFill/>
          <a:ln w="25400" algn="ctr">
            <a:solidFill>
              <a:srgbClr val="333333"/>
            </a:solidFill>
            <a:miter lim="800000"/>
            <a:headEnd/>
            <a:tailEnd/>
          </a:ln>
        </p:spPr>
        <p:txBody>
          <a:bodyPr wrap="square" anchor="ctr"/>
          <a:lstStyle/>
          <a:p>
            <a:pPr algn="ctr">
              <a:lnSpc>
                <a:spcPct val="90000"/>
              </a:lnSpc>
            </a:pPr>
            <a:r>
              <a:rPr lang="pl-PL" sz="1200" b="1" dirty="0" smtClean="0">
                <a:solidFill>
                  <a:srgbClr val="000000"/>
                </a:solidFill>
                <a:latin typeface="Arial Narrow" panose="020B0606020202030204" pitchFamily="34" charset="0"/>
              </a:rPr>
              <a:t>Decyzja o zawieszeniu i zarządcy </a:t>
            </a:r>
            <a:endParaRPr lang="pl-PL" sz="1200" b="1" dirty="0">
              <a:solidFill>
                <a:srgbClr val="000000"/>
              </a:solidFill>
              <a:latin typeface="Arial Narrow" panose="020B0606020202030204" pitchFamily="34" charset="0"/>
            </a:endParaRPr>
          </a:p>
        </p:txBody>
      </p:sp>
      <p:sp>
        <p:nvSpPr>
          <p:cNvPr id="36" name="AutoShape 17"/>
          <p:cNvSpPr>
            <a:spLocks noChangeArrowheads="1"/>
          </p:cNvSpPr>
          <p:nvPr/>
        </p:nvSpPr>
        <p:spPr bwMode="auto">
          <a:xfrm>
            <a:off x="4572000" y="5624277"/>
            <a:ext cx="2520280" cy="1092381"/>
          </a:xfrm>
          <a:prstGeom prst="hexagon">
            <a:avLst>
              <a:gd name="adj" fmla="val 140122"/>
              <a:gd name="vf" fmla="val 115470"/>
            </a:avLst>
          </a:prstGeom>
          <a:noFill/>
          <a:ln w="25400" algn="ctr">
            <a:solidFill>
              <a:srgbClr val="003366"/>
            </a:solidFill>
            <a:miter lim="800000"/>
            <a:headEnd/>
            <a:tailEnd/>
          </a:ln>
        </p:spPr>
        <p:txBody>
          <a:bodyPr wrap="square" anchor="ctr"/>
          <a:lstStyle/>
          <a:p>
            <a:pPr algn="ctr">
              <a:lnSpc>
                <a:spcPct val="90000"/>
              </a:lnSpc>
            </a:pPr>
            <a:r>
              <a:rPr lang="pl-PL" sz="1200" b="1" dirty="0" smtClean="0">
                <a:solidFill>
                  <a:srgbClr val="000000"/>
                </a:solidFill>
                <a:latin typeface="Arial Narrow" panose="020B0606020202030204" pitchFamily="34" charset="0"/>
              </a:rPr>
              <a:t>Decyzja o wszczęciu</a:t>
            </a:r>
            <a:endParaRPr lang="pl-PL" sz="1200" b="1" dirty="0">
              <a:solidFill>
                <a:srgbClr val="000000"/>
              </a:solidFill>
              <a:latin typeface="Arial Narrow" panose="020B0606020202030204" pitchFamily="34" charset="0"/>
            </a:endParaRPr>
          </a:p>
          <a:p>
            <a:pPr algn="ctr">
              <a:lnSpc>
                <a:spcPct val="90000"/>
              </a:lnSpc>
            </a:pPr>
            <a:r>
              <a:rPr lang="pl-PL" sz="1200" b="1" dirty="0" err="1" smtClean="0">
                <a:solidFill>
                  <a:srgbClr val="000000"/>
                </a:solidFill>
                <a:latin typeface="Arial Narrow" panose="020B0606020202030204" pitchFamily="34" charset="0"/>
              </a:rPr>
              <a:t>przym.restruk</a:t>
            </a:r>
            <a:r>
              <a:rPr lang="pl-PL" sz="1200" b="1" dirty="0" smtClean="0">
                <a:solidFill>
                  <a:srgbClr val="000000"/>
                </a:solidFill>
                <a:latin typeface="Arial Narrow" panose="020B0606020202030204" pitchFamily="34" charset="0"/>
              </a:rPr>
              <a:t>. i </a:t>
            </a:r>
            <a:r>
              <a:rPr lang="pl-PL" sz="1200" b="1" dirty="0">
                <a:solidFill>
                  <a:srgbClr val="000000"/>
                </a:solidFill>
                <a:latin typeface="Arial Narrow" panose="020B0606020202030204" pitchFamily="34" charset="0"/>
              </a:rPr>
              <a:t>wyborze </a:t>
            </a:r>
            <a:r>
              <a:rPr lang="pl-PL" sz="1200" b="1" dirty="0" smtClean="0">
                <a:solidFill>
                  <a:srgbClr val="000000"/>
                </a:solidFill>
                <a:latin typeface="Arial Narrow" panose="020B0606020202030204" pitchFamily="34" charset="0"/>
              </a:rPr>
              <a:t>instrumentu </a:t>
            </a:r>
            <a:endParaRPr lang="pl-PL" sz="1200" b="1" dirty="0">
              <a:solidFill>
                <a:srgbClr val="000000"/>
              </a:solidFill>
              <a:latin typeface="Arial Narrow" panose="020B0606020202030204" pitchFamily="34" charset="0"/>
            </a:endParaRPr>
          </a:p>
          <a:p>
            <a:pPr algn="ctr">
              <a:lnSpc>
                <a:spcPct val="90000"/>
              </a:lnSpc>
            </a:pPr>
            <a:endParaRPr lang="pl-PL" sz="1200" b="1" dirty="0">
              <a:solidFill>
                <a:srgbClr val="000000"/>
              </a:solidFill>
              <a:latin typeface="Arial Narrow" panose="020B0606020202030204" pitchFamily="34" charset="0"/>
            </a:endParaRPr>
          </a:p>
        </p:txBody>
      </p:sp>
      <p:sp>
        <p:nvSpPr>
          <p:cNvPr id="39" name="AutoShape 5"/>
          <p:cNvSpPr>
            <a:spLocks noChangeArrowheads="1"/>
          </p:cNvSpPr>
          <p:nvPr/>
        </p:nvSpPr>
        <p:spPr bwMode="auto">
          <a:xfrm>
            <a:off x="4607586" y="2564904"/>
            <a:ext cx="2447925" cy="503238"/>
          </a:xfrm>
          <a:prstGeom prst="roundRect">
            <a:avLst>
              <a:gd name="adj" fmla="val 16667"/>
            </a:avLst>
          </a:prstGeom>
          <a:solidFill>
            <a:srgbClr val="00B0F0"/>
          </a:solidFill>
          <a:ln w="25400" algn="ctr">
            <a:solidFill>
              <a:srgbClr val="0070C0"/>
            </a:solidFill>
            <a:round/>
            <a:headEnd/>
            <a:tailEnd/>
          </a:ln>
          <a:effectLst/>
        </p:spPr>
        <p:txBody>
          <a:bodyPr wrap="none" anchor="ctr"/>
          <a:lstStyle/>
          <a:p>
            <a:pPr algn="ctr">
              <a:lnSpc>
                <a:spcPct val="90000"/>
              </a:lnSpc>
            </a:pPr>
            <a:r>
              <a:rPr lang="pl-PL" sz="1400" b="1" dirty="0" smtClean="0">
                <a:solidFill>
                  <a:srgbClr val="000000"/>
                </a:solidFill>
              </a:rPr>
              <a:t>Test interesu publicznego</a:t>
            </a:r>
            <a:endParaRPr lang="pl-PL" sz="1400" b="1" dirty="0">
              <a:solidFill>
                <a:srgbClr val="000000"/>
              </a:solidFill>
            </a:endParaRPr>
          </a:p>
        </p:txBody>
      </p:sp>
      <p:sp>
        <p:nvSpPr>
          <p:cNvPr id="42" name="Rectangle 46"/>
          <p:cNvSpPr>
            <a:spLocks noChangeArrowheads="1"/>
          </p:cNvSpPr>
          <p:nvPr/>
        </p:nvSpPr>
        <p:spPr bwMode="auto">
          <a:xfrm>
            <a:off x="183060" y="1052737"/>
            <a:ext cx="1586954" cy="1044270"/>
          </a:xfrm>
          <a:prstGeom prst="rect">
            <a:avLst/>
          </a:prstGeom>
          <a:solidFill>
            <a:schemeClr val="accent1"/>
          </a:solidFill>
          <a:ln w="25400" algn="ctr">
            <a:solidFill>
              <a:srgbClr val="808080"/>
            </a:solidFill>
            <a:prstDash val="sysDot"/>
            <a:miter lim="800000"/>
            <a:headEnd/>
            <a:tailEnd/>
          </a:ln>
          <a:effectLst/>
        </p:spPr>
        <p:txBody>
          <a:bodyPr wrap="none" anchor="ctr"/>
          <a:lstStyle/>
          <a:p>
            <a:endParaRPr lang="pl-PL">
              <a:solidFill>
                <a:srgbClr val="000000"/>
              </a:solidFill>
            </a:endParaRPr>
          </a:p>
        </p:txBody>
      </p:sp>
      <p:sp>
        <p:nvSpPr>
          <p:cNvPr id="43" name="Text Box 47"/>
          <p:cNvSpPr txBox="1">
            <a:spLocks noChangeArrowheads="1"/>
          </p:cNvSpPr>
          <p:nvPr/>
        </p:nvSpPr>
        <p:spPr bwMode="auto">
          <a:xfrm>
            <a:off x="183059" y="1081344"/>
            <a:ext cx="1586955" cy="830997"/>
          </a:xfrm>
          <a:prstGeom prst="rect">
            <a:avLst/>
          </a:prstGeom>
          <a:noFill/>
          <a:ln w="9525" algn="ctr">
            <a:noFill/>
            <a:miter lim="800000"/>
            <a:headEnd/>
            <a:tailEnd/>
          </a:ln>
          <a:effectLst/>
        </p:spPr>
        <p:txBody>
          <a:bodyPr wrap="square">
            <a:spAutoFit/>
          </a:bodyPr>
          <a:lstStyle/>
          <a:p>
            <a:pPr algn="ctr"/>
            <a:r>
              <a:rPr lang="pl-PL" sz="1200" dirty="0">
                <a:solidFill>
                  <a:srgbClr val="000000"/>
                </a:solidFill>
              </a:rPr>
              <a:t>Informacja do </a:t>
            </a:r>
            <a:r>
              <a:rPr lang="pl-PL" sz="1200" dirty="0" smtClean="0">
                <a:solidFill>
                  <a:srgbClr val="000000"/>
                </a:solidFill>
              </a:rPr>
              <a:t>NBP, MF, Przewodniczącego KSF, ESRB</a:t>
            </a:r>
            <a:endParaRPr lang="pl-PL" sz="1200" dirty="0">
              <a:solidFill>
                <a:srgbClr val="000000"/>
              </a:solidFill>
            </a:endParaRPr>
          </a:p>
        </p:txBody>
      </p:sp>
      <p:sp>
        <p:nvSpPr>
          <p:cNvPr id="2" name="Prostokąt 1"/>
          <p:cNvSpPr/>
          <p:nvPr/>
        </p:nvSpPr>
        <p:spPr>
          <a:xfrm>
            <a:off x="83392" y="3467247"/>
            <a:ext cx="1686622" cy="8905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dirty="0" smtClean="0">
                <a:solidFill>
                  <a:srgbClr val="000000"/>
                </a:solidFill>
              </a:rPr>
              <a:t>Wystąpienie do sądu o ogłoszenie upadłości</a:t>
            </a:r>
            <a:endParaRPr lang="pl-PL" sz="1200" dirty="0">
              <a:solidFill>
                <a:srgbClr val="000000"/>
              </a:solidFill>
            </a:endParaRPr>
          </a:p>
        </p:txBody>
      </p:sp>
      <p:sp>
        <p:nvSpPr>
          <p:cNvPr id="44" name="Prostokąt 43"/>
          <p:cNvSpPr/>
          <p:nvPr/>
        </p:nvSpPr>
        <p:spPr>
          <a:xfrm>
            <a:off x="7189652" y="3032628"/>
            <a:ext cx="1818037" cy="4578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dirty="0" smtClean="0">
                <a:solidFill>
                  <a:srgbClr val="000000"/>
                </a:solidFill>
              </a:rPr>
              <a:t>Pozyskanie danych od podmiotu</a:t>
            </a:r>
            <a:endParaRPr lang="pl-PL" sz="1200" dirty="0">
              <a:solidFill>
                <a:srgbClr val="000000"/>
              </a:solidFill>
            </a:endParaRPr>
          </a:p>
        </p:txBody>
      </p:sp>
      <p:sp>
        <p:nvSpPr>
          <p:cNvPr id="23" name="AutoShape 5"/>
          <p:cNvSpPr>
            <a:spLocks noChangeArrowheads="1"/>
          </p:cNvSpPr>
          <p:nvPr/>
        </p:nvSpPr>
        <p:spPr bwMode="auto">
          <a:xfrm>
            <a:off x="1882214" y="1268171"/>
            <a:ext cx="2447925" cy="644169"/>
          </a:xfrm>
          <a:prstGeom prst="roundRect">
            <a:avLst>
              <a:gd name="adj" fmla="val 16667"/>
            </a:avLst>
          </a:prstGeom>
          <a:solidFill>
            <a:srgbClr val="FFCC00"/>
          </a:solidFill>
          <a:ln w="25400" algn="ctr">
            <a:solidFill>
              <a:srgbClr val="FF0000"/>
            </a:solidFill>
            <a:round/>
            <a:headEnd/>
            <a:tailEnd/>
          </a:ln>
          <a:effectLst/>
        </p:spPr>
        <p:txBody>
          <a:bodyPr wrap="square" anchor="ctr"/>
          <a:lstStyle/>
          <a:p>
            <a:pPr algn="ctr">
              <a:lnSpc>
                <a:spcPct val="90000"/>
              </a:lnSpc>
            </a:pPr>
            <a:r>
              <a:rPr lang="pl-PL" sz="1400" b="1" dirty="0">
                <a:solidFill>
                  <a:srgbClr val="FF0000"/>
                </a:solidFill>
              </a:rPr>
              <a:t>Spełnione przesłanki </a:t>
            </a:r>
          </a:p>
          <a:p>
            <a:pPr algn="ctr">
              <a:lnSpc>
                <a:spcPct val="90000"/>
              </a:lnSpc>
            </a:pPr>
            <a:r>
              <a:rPr lang="pl-PL" sz="1400" b="1" dirty="0" smtClean="0">
                <a:solidFill>
                  <a:srgbClr val="FF0000"/>
                </a:solidFill>
              </a:rPr>
              <a:t>przymusowej restrukturyzacji</a:t>
            </a:r>
            <a:endParaRPr lang="pl-PL" sz="1400" b="1" dirty="0">
              <a:solidFill>
                <a:srgbClr val="FF0000"/>
              </a:solidFill>
            </a:endParaRPr>
          </a:p>
        </p:txBody>
      </p:sp>
      <p:sp>
        <p:nvSpPr>
          <p:cNvPr id="34" name="AutoShape 32"/>
          <p:cNvSpPr>
            <a:spLocks noChangeArrowheads="1"/>
          </p:cNvSpPr>
          <p:nvPr/>
        </p:nvSpPr>
        <p:spPr bwMode="auto">
          <a:xfrm>
            <a:off x="5652467" y="2111019"/>
            <a:ext cx="287338" cy="503237"/>
          </a:xfrm>
          <a:prstGeom prst="downArrow">
            <a:avLst>
              <a:gd name="adj1" fmla="val 63537"/>
              <a:gd name="adj2" fmla="val 65750"/>
            </a:avLst>
          </a:prstGeom>
          <a:solidFill>
            <a:srgbClr val="D00000"/>
          </a:solidFill>
          <a:ln w="15875" algn="ctr">
            <a:solidFill>
              <a:srgbClr val="969696"/>
            </a:solidFill>
            <a:miter lim="800000"/>
            <a:headEnd/>
            <a:tailEnd/>
          </a:ln>
        </p:spPr>
        <p:txBody>
          <a:bodyPr wrap="none" anchor="ctr"/>
          <a:lstStyle/>
          <a:p>
            <a:endParaRPr lang="pl-PL">
              <a:solidFill>
                <a:srgbClr val="000000"/>
              </a:solidFill>
            </a:endParaRPr>
          </a:p>
        </p:txBody>
      </p:sp>
      <p:sp>
        <p:nvSpPr>
          <p:cNvPr id="26" name="Schemat blokowy: dokument 25"/>
          <p:cNvSpPr/>
          <p:nvPr/>
        </p:nvSpPr>
        <p:spPr>
          <a:xfrm>
            <a:off x="2097473" y="2304413"/>
            <a:ext cx="2088232" cy="957123"/>
          </a:xfrm>
          <a:prstGeom prst="flowChartDocumen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1200" b="1" dirty="0" smtClean="0">
                <a:solidFill>
                  <a:srgbClr val="FFFFFF"/>
                </a:solidFill>
              </a:rPr>
              <a:t>Informacja BFG o braku przesłanek przymusowej restrukturyzacji</a:t>
            </a:r>
            <a:endParaRPr lang="pl-PL" sz="1200" b="1" dirty="0">
              <a:solidFill>
                <a:srgbClr val="FFFFFF"/>
              </a:solidFill>
            </a:endParaRPr>
          </a:p>
        </p:txBody>
      </p:sp>
      <p:sp>
        <p:nvSpPr>
          <p:cNvPr id="5" name="Strzałka w prawo 4"/>
          <p:cNvSpPr/>
          <p:nvPr/>
        </p:nvSpPr>
        <p:spPr>
          <a:xfrm>
            <a:off x="4361059" y="1340474"/>
            <a:ext cx="421881" cy="35863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rgbClr val="FFFFFF"/>
              </a:solidFill>
            </a:endParaRPr>
          </a:p>
        </p:txBody>
      </p:sp>
      <p:sp>
        <p:nvSpPr>
          <p:cNvPr id="28" name="Strzałka w prawo 27"/>
          <p:cNvSpPr/>
          <p:nvPr/>
        </p:nvSpPr>
        <p:spPr>
          <a:xfrm rot="10800000">
            <a:off x="4185705" y="2603658"/>
            <a:ext cx="421881" cy="35863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rgbClr val="FFFFFF"/>
              </a:solidFill>
            </a:endParaRPr>
          </a:p>
        </p:txBody>
      </p:sp>
      <p:sp>
        <p:nvSpPr>
          <p:cNvPr id="40" name="AutoShape 32"/>
          <p:cNvSpPr>
            <a:spLocks noChangeArrowheads="1"/>
          </p:cNvSpPr>
          <p:nvPr/>
        </p:nvSpPr>
        <p:spPr bwMode="auto">
          <a:xfrm>
            <a:off x="3009953" y="3007532"/>
            <a:ext cx="287338" cy="503237"/>
          </a:xfrm>
          <a:prstGeom prst="downArrow">
            <a:avLst>
              <a:gd name="adj1" fmla="val 63537"/>
              <a:gd name="adj2" fmla="val 65750"/>
            </a:avLst>
          </a:prstGeom>
          <a:solidFill>
            <a:srgbClr val="D00000"/>
          </a:solidFill>
          <a:ln w="15875" algn="ctr">
            <a:solidFill>
              <a:srgbClr val="969696"/>
            </a:solidFill>
            <a:miter lim="800000"/>
            <a:headEnd/>
            <a:tailEnd/>
          </a:ln>
        </p:spPr>
        <p:txBody>
          <a:bodyPr wrap="none" anchor="ctr"/>
          <a:lstStyle/>
          <a:p>
            <a:endParaRPr lang="pl-PL">
              <a:solidFill>
                <a:srgbClr val="000000"/>
              </a:solidFill>
            </a:endParaRPr>
          </a:p>
        </p:txBody>
      </p:sp>
      <p:sp>
        <p:nvSpPr>
          <p:cNvPr id="37" name="Strzałka w prawo 36"/>
          <p:cNvSpPr/>
          <p:nvPr/>
        </p:nvSpPr>
        <p:spPr>
          <a:xfrm rot="10800000">
            <a:off x="1671273" y="3703184"/>
            <a:ext cx="421881" cy="35863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rgbClr val="FFFFFF"/>
              </a:solidFill>
            </a:endParaRPr>
          </a:p>
        </p:txBody>
      </p:sp>
      <p:sp>
        <p:nvSpPr>
          <p:cNvPr id="46" name="Prostokąt 45"/>
          <p:cNvSpPr/>
          <p:nvPr/>
        </p:nvSpPr>
        <p:spPr>
          <a:xfrm>
            <a:off x="7192285" y="3556803"/>
            <a:ext cx="1818037" cy="3978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dirty="0" smtClean="0">
                <a:solidFill>
                  <a:srgbClr val="000000"/>
                </a:solidFill>
              </a:rPr>
              <a:t>Zlecenie oszacowania</a:t>
            </a:r>
            <a:endParaRPr lang="pl-PL" sz="1200" dirty="0">
              <a:solidFill>
                <a:srgbClr val="000000"/>
              </a:solidFill>
            </a:endParaRPr>
          </a:p>
        </p:txBody>
      </p:sp>
      <p:sp>
        <p:nvSpPr>
          <p:cNvPr id="47" name="AutoShape 5"/>
          <p:cNvSpPr>
            <a:spLocks noChangeArrowheads="1"/>
          </p:cNvSpPr>
          <p:nvPr/>
        </p:nvSpPr>
        <p:spPr bwMode="auto">
          <a:xfrm>
            <a:off x="4608177" y="4935875"/>
            <a:ext cx="2447925" cy="503238"/>
          </a:xfrm>
          <a:prstGeom prst="roundRect">
            <a:avLst>
              <a:gd name="adj" fmla="val 16667"/>
            </a:avLst>
          </a:prstGeom>
          <a:solidFill>
            <a:srgbClr val="00B0F0"/>
          </a:solidFill>
          <a:ln w="25400" algn="ctr">
            <a:solidFill>
              <a:srgbClr val="0070C0"/>
            </a:solidFill>
            <a:round/>
            <a:headEnd/>
            <a:tailEnd/>
          </a:ln>
          <a:effectLst/>
        </p:spPr>
        <p:txBody>
          <a:bodyPr wrap="none" anchor="ctr"/>
          <a:lstStyle/>
          <a:p>
            <a:pPr algn="ctr">
              <a:lnSpc>
                <a:spcPct val="90000"/>
              </a:lnSpc>
            </a:pPr>
            <a:r>
              <a:rPr lang="pl-PL" sz="1400" b="1" dirty="0" smtClean="0">
                <a:solidFill>
                  <a:srgbClr val="000000"/>
                </a:solidFill>
              </a:rPr>
              <a:t>Weryfikacja przesłanek</a:t>
            </a:r>
          </a:p>
          <a:p>
            <a:pPr algn="ctr">
              <a:lnSpc>
                <a:spcPct val="90000"/>
              </a:lnSpc>
            </a:pPr>
            <a:r>
              <a:rPr lang="pl-PL" sz="1400" b="1" dirty="0" smtClean="0">
                <a:solidFill>
                  <a:srgbClr val="000000"/>
                </a:solidFill>
              </a:rPr>
              <a:t>przymusowej </a:t>
            </a:r>
            <a:r>
              <a:rPr lang="pl-PL" sz="1400" b="1" dirty="0" err="1" smtClean="0">
                <a:solidFill>
                  <a:srgbClr val="000000"/>
                </a:solidFill>
              </a:rPr>
              <a:t>restruk</a:t>
            </a:r>
            <a:r>
              <a:rPr lang="pl-PL" sz="1400" b="1" dirty="0" smtClean="0">
                <a:solidFill>
                  <a:srgbClr val="000000"/>
                </a:solidFill>
              </a:rPr>
              <a:t>.</a:t>
            </a:r>
            <a:endParaRPr lang="pl-PL" sz="1400" b="1" dirty="0">
              <a:solidFill>
                <a:srgbClr val="000000"/>
              </a:solidFill>
            </a:endParaRPr>
          </a:p>
        </p:txBody>
      </p:sp>
      <p:sp>
        <p:nvSpPr>
          <p:cNvPr id="48" name="Schemat blokowy: dokument 47"/>
          <p:cNvSpPr/>
          <p:nvPr/>
        </p:nvSpPr>
        <p:spPr>
          <a:xfrm>
            <a:off x="2087897" y="5386476"/>
            <a:ext cx="2088232" cy="593009"/>
          </a:xfrm>
          <a:prstGeom prst="flowChartDocumen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1200" b="1" dirty="0" smtClean="0">
                <a:solidFill>
                  <a:srgbClr val="FFFFFF"/>
                </a:solidFill>
              </a:rPr>
              <a:t>Zasięgnięcie opinii KNF</a:t>
            </a:r>
            <a:endParaRPr lang="pl-PL" sz="1200" b="1" dirty="0">
              <a:solidFill>
                <a:srgbClr val="FFFFFF"/>
              </a:solidFill>
            </a:endParaRPr>
          </a:p>
        </p:txBody>
      </p:sp>
      <p:sp>
        <p:nvSpPr>
          <p:cNvPr id="45" name="AutoShape 5"/>
          <p:cNvSpPr>
            <a:spLocks noChangeArrowheads="1"/>
          </p:cNvSpPr>
          <p:nvPr/>
        </p:nvSpPr>
        <p:spPr bwMode="auto">
          <a:xfrm>
            <a:off x="4607585" y="3267186"/>
            <a:ext cx="2447925" cy="1397086"/>
          </a:xfrm>
          <a:prstGeom prst="roundRect">
            <a:avLst>
              <a:gd name="adj" fmla="val 16667"/>
            </a:avLst>
          </a:prstGeom>
          <a:solidFill>
            <a:srgbClr val="00B0F0"/>
          </a:solidFill>
          <a:ln w="25400" algn="ctr">
            <a:solidFill>
              <a:srgbClr val="0070C0"/>
            </a:solidFill>
            <a:round/>
            <a:headEnd/>
            <a:tailEnd/>
          </a:ln>
          <a:effectLst/>
        </p:spPr>
        <p:txBody>
          <a:bodyPr wrap="square" anchor="ctr"/>
          <a:lstStyle/>
          <a:p>
            <a:pPr algn="ctr">
              <a:lnSpc>
                <a:spcPct val="90000"/>
              </a:lnSpc>
            </a:pPr>
            <a:r>
              <a:rPr lang="pl-PL" sz="1400" b="1" dirty="0" smtClean="0">
                <a:solidFill>
                  <a:srgbClr val="000000"/>
                </a:solidFill>
              </a:rPr>
              <a:t>Oszacowanie, w tym określenie wielkości możliwego wsparcia i jego źródeł, weryfikacja planu przymusowej </a:t>
            </a:r>
            <a:r>
              <a:rPr lang="pl-PL" sz="1400" b="1" dirty="0" err="1" smtClean="0">
                <a:solidFill>
                  <a:srgbClr val="000000"/>
                </a:solidFill>
              </a:rPr>
              <a:t>restruktur</a:t>
            </a:r>
            <a:r>
              <a:rPr lang="pl-PL" sz="1400" b="1" dirty="0" smtClean="0">
                <a:solidFill>
                  <a:srgbClr val="000000"/>
                </a:solidFill>
              </a:rPr>
              <a:t>.  (o ile jest)</a:t>
            </a:r>
            <a:endParaRPr lang="pl-PL" sz="1400" b="1" dirty="0">
              <a:solidFill>
                <a:srgbClr val="000000"/>
              </a:solidFill>
            </a:endParaRPr>
          </a:p>
        </p:txBody>
      </p:sp>
      <p:sp>
        <p:nvSpPr>
          <p:cNvPr id="41" name="AutoShape 32"/>
          <p:cNvSpPr>
            <a:spLocks noChangeArrowheads="1"/>
          </p:cNvSpPr>
          <p:nvPr/>
        </p:nvSpPr>
        <p:spPr bwMode="auto">
          <a:xfrm>
            <a:off x="5650481" y="4617766"/>
            <a:ext cx="287338" cy="318109"/>
          </a:xfrm>
          <a:prstGeom prst="downArrow">
            <a:avLst>
              <a:gd name="adj1" fmla="val 63537"/>
              <a:gd name="adj2" fmla="val 65750"/>
            </a:avLst>
          </a:prstGeom>
          <a:solidFill>
            <a:srgbClr val="D00000"/>
          </a:solidFill>
          <a:ln w="15875" algn="ctr">
            <a:solidFill>
              <a:srgbClr val="969696"/>
            </a:solidFill>
            <a:miter lim="800000"/>
            <a:headEnd/>
            <a:tailEnd/>
          </a:ln>
        </p:spPr>
        <p:txBody>
          <a:bodyPr wrap="none" anchor="ctr"/>
          <a:lstStyle/>
          <a:p>
            <a:endParaRPr lang="pl-PL">
              <a:solidFill>
                <a:srgbClr val="000000"/>
              </a:solidFill>
            </a:endParaRPr>
          </a:p>
        </p:txBody>
      </p:sp>
      <p:sp>
        <p:nvSpPr>
          <p:cNvPr id="33" name="AutoShape 32"/>
          <p:cNvSpPr>
            <a:spLocks noChangeArrowheads="1"/>
          </p:cNvSpPr>
          <p:nvPr/>
        </p:nvSpPr>
        <p:spPr bwMode="auto">
          <a:xfrm>
            <a:off x="5652467" y="2937706"/>
            <a:ext cx="285352" cy="336047"/>
          </a:xfrm>
          <a:prstGeom prst="downArrow">
            <a:avLst>
              <a:gd name="adj1" fmla="val 63537"/>
              <a:gd name="adj2" fmla="val 65750"/>
            </a:avLst>
          </a:prstGeom>
          <a:solidFill>
            <a:srgbClr val="D00000"/>
          </a:solidFill>
          <a:ln w="15875" algn="ctr">
            <a:solidFill>
              <a:srgbClr val="969696"/>
            </a:solidFill>
            <a:miter lim="800000"/>
            <a:headEnd/>
            <a:tailEnd/>
          </a:ln>
        </p:spPr>
        <p:txBody>
          <a:bodyPr wrap="none" anchor="ctr"/>
          <a:lstStyle/>
          <a:p>
            <a:endParaRPr lang="pl-PL">
              <a:solidFill>
                <a:srgbClr val="000000"/>
              </a:solidFill>
            </a:endParaRPr>
          </a:p>
        </p:txBody>
      </p:sp>
      <p:sp>
        <p:nvSpPr>
          <p:cNvPr id="49" name="AutoShape 32"/>
          <p:cNvSpPr>
            <a:spLocks noChangeArrowheads="1"/>
          </p:cNvSpPr>
          <p:nvPr/>
        </p:nvSpPr>
        <p:spPr bwMode="auto">
          <a:xfrm>
            <a:off x="5666960" y="5372659"/>
            <a:ext cx="287338" cy="310321"/>
          </a:xfrm>
          <a:prstGeom prst="downArrow">
            <a:avLst>
              <a:gd name="adj1" fmla="val 63537"/>
              <a:gd name="adj2" fmla="val 65750"/>
            </a:avLst>
          </a:prstGeom>
          <a:solidFill>
            <a:srgbClr val="D00000"/>
          </a:solidFill>
          <a:ln w="15875" algn="ctr">
            <a:solidFill>
              <a:srgbClr val="969696"/>
            </a:solidFill>
            <a:miter lim="800000"/>
            <a:headEnd/>
            <a:tailEnd/>
          </a:ln>
        </p:spPr>
        <p:txBody>
          <a:bodyPr wrap="none" anchor="ctr"/>
          <a:lstStyle/>
          <a:p>
            <a:endParaRPr lang="pl-PL">
              <a:solidFill>
                <a:srgbClr val="000000"/>
              </a:solidFill>
            </a:endParaRPr>
          </a:p>
        </p:txBody>
      </p:sp>
      <p:sp>
        <p:nvSpPr>
          <p:cNvPr id="50" name="Prostokąt 49"/>
          <p:cNvSpPr/>
          <p:nvPr/>
        </p:nvSpPr>
        <p:spPr>
          <a:xfrm>
            <a:off x="7192285" y="4014825"/>
            <a:ext cx="1818037" cy="3978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dirty="0" smtClean="0">
                <a:solidFill>
                  <a:srgbClr val="000000"/>
                </a:solidFill>
              </a:rPr>
              <a:t>Konsultacje z UOKiK</a:t>
            </a:r>
            <a:endParaRPr lang="pl-PL" sz="1200" dirty="0">
              <a:solidFill>
                <a:srgbClr val="000000"/>
              </a:solidFill>
            </a:endParaRPr>
          </a:p>
        </p:txBody>
      </p:sp>
      <p:sp>
        <p:nvSpPr>
          <p:cNvPr id="51" name="Prostokąt 50"/>
          <p:cNvSpPr/>
          <p:nvPr/>
        </p:nvSpPr>
        <p:spPr>
          <a:xfrm>
            <a:off x="7209053" y="4502059"/>
            <a:ext cx="1818037" cy="6881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dirty="0" smtClean="0">
                <a:solidFill>
                  <a:srgbClr val="000000"/>
                </a:solidFill>
              </a:rPr>
              <a:t>Notyfikacja pomocy publicznej gdy poza programem (lub brak)</a:t>
            </a:r>
            <a:endParaRPr lang="pl-PL" sz="1200" dirty="0">
              <a:solidFill>
                <a:srgbClr val="000000"/>
              </a:solidFill>
            </a:endParaRPr>
          </a:p>
        </p:txBody>
      </p:sp>
      <p:sp>
        <p:nvSpPr>
          <p:cNvPr id="6" name="Strzałka w lewo i prawo 5"/>
          <p:cNvSpPr/>
          <p:nvPr/>
        </p:nvSpPr>
        <p:spPr>
          <a:xfrm>
            <a:off x="6792661" y="3273753"/>
            <a:ext cx="432048" cy="231415"/>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rgbClr val="FFFFFF"/>
              </a:solidFill>
            </a:endParaRPr>
          </a:p>
        </p:txBody>
      </p:sp>
      <p:sp>
        <p:nvSpPr>
          <p:cNvPr id="52" name="Strzałka w lewo i prawo 51"/>
          <p:cNvSpPr/>
          <p:nvPr/>
        </p:nvSpPr>
        <p:spPr>
          <a:xfrm>
            <a:off x="6792661" y="3631486"/>
            <a:ext cx="432048" cy="231415"/>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rgbClr val="FFFFFF"/>
              </a:solidFill>
            </a:endParaRPr>
          </a:p>
        </p:txBody>
      </p:sp>
      <p:sp>
        <p:nvSpPr>
          <p:cNvPr id="53" name="Strzałka w lewo i prawo 52"/>
          <p:cNvSpPr/>
          <p:nvPr/>
        </p:nvSpPr>
        <p:spPr>
          <a:xfrm>
            <a:off x="6792661" y="4070741"/>
            <a:ext cx="432048" cy="231415"/>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rgbClr val="FFFFFF"/>
              </a:solidFill>
            </a:endParaRPr>
          </a:p>
        </p:txBody>
      </p:sp>
      <p:sp>
        <p:nvSpPr>
          <p:cNvPr id="54" name="Strzałka w lewo i prawo 53"/>
          <p:cNvSpPr/>
          <p:nvPr/>
        </p:nvSpPr>
        <p:spPr>
          <a:xfrm>
            <a:off x="6792661" y="4502059"/>
            <a:ext cx="432048" cy="231415"/>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rgbClr val="FFFFFF"/>
              </a:solidFill>
            </a:endParaRPr>
          </a:p>
        </p:txBody>
      </p:sp>
      <p:sp>
        <p:nvSpPr>
          <p:cNvPr id="55" name="Strzałka w lewo i prawo 54"/>
          <p:cNvSpPr/>
          <p:nvPr/>
        </p:nvSpPr>
        <p:spPr>
          <a:xfrm>
            <a:off x="4176129" y="5538507"/>
            <a:ext cx="432048" cy="231415"/>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rgbClr val="FFFFFF"/>
              </a:solidFill>
            </a:endParaRPr>
          </a:p>
        </p:txBody>
      </p:sp>
      <p:sp>
        <p:nvSpPr>
          <p:cNvPr id="7" name="pole tekstowe 6"/>
          <p:cNvSpPr txBox="1"/>
          <p:nvPr/>
        </p:nvSpPr>
        <p:spPr>
          <a:xfrm>
            <a:off x="2642914" y="848991"/>
            <a:ext cx="1080120" cy="369332"/>
          </a:xfrm>
          <a:prstGeom prst="rect">
            <a:avLst/>
          </a:prstGeom>
          <a:solidFill>
            <a:srgbClr val="00B0F0"/>
          </a:solidFill>
        </p:spPr>
        <p:txBody>
          <a:bodyPr wrap="square" rtlCol="0">
            <a:spAutoFit/>
          </a:bodyPr>
          <a:lstStyle/>
          <a:p>
            <a:pPr algn="ctr"/>
            <a:r>
              <a:rPr lang="pl-PL" b="1" dirty="0" smtClean="0">
                <a:solidFill>
                  <a:srgbClr val="000000"/>
                </a:solidFill>
              </a:rPr>
              <a:t>KNF</a:t>
            </a:r>
            <a:endParaRPr lang="pl-PL" b="1" dirty="0">
              <a:solidFill>
                <a:srgbClr val="000000"/>
              </a:solidFill>
            </a:endParaRPr>
          </a:p>
        </p:txBody>
      </p:sp>
      <p:sp>
        <p:nvSpPr>
          <p:cNvPr id="56" name="pole tekstowe 55"/>
          <p:cNvSpPr txBox="1"/>
          <p:nvPr/>
        </p:nvSpPr>
        <p:spPr>
          <a:xfrm>
            <a:off x="5254090" y="868071"/>
            <a:ext cx="1080120" cy="369332"/>
          </a:xfrm>
          <a:prstGeom prst="rect">
            <a:avLst/>
          </a:prstGeom>
          <a:solidFill>
            <a:schemeClr val="accent2"/>
          </a:solidFill>
        </p:spPr>
        <p:txBody>
          <a:bodyPr wrap="square" rtlCol="0">
            <a:spAutoFit/>
          </a:bodyPr>
          <a:lstStyle/>
          <a:p>
            <a:pPr algn="ctr"/>
            <a:r>
              <a:rPr lang="pl-PL" b="1" dirty="0" smtClean="0">
                <a:solidFill>
                  <a:srgbClr val="000000"/>
                </a:solidFill>
              </a:rPr>
              <a:t>BFG</a:t>
            </a:r>
            <a:endParaRPr lang="pl-PL" b="1" dirty="0">
              <a:solidFill>
                <a:srgbClr val="000000"/>
              </a:solidFill>
            </a:endParaRPr>
          </a:p>
        </p:txBody>
      </p:sp>
    </p:spTree>
    <p:extLst>
      <p:ext uri="{BB962C8B-B14F-4D97-AF65-F5344CB8AC3E}">
        <p14:creationId xmlns:p14="http://schemas.microsoft.com/office/powerpoint/2010/main" val="3146456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Symbol zastępczy numeru slajdu 10"/>
          <p:cNvSpPr txBox="1">
            <a:spLocks noGrp="1"/>
          </p:cNvSpPr>
          <p:nvPr/>
        </p:nvSpPr>
        <p:spPr bwMode="auto">
          <a:xfrm>
            <a:off x="6686962" y="6331529"/>
            <a:ext cx="1864173" cy="302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CCE3882-A7B7-4F46-9E53-DC79CC717298}" type="slidenum">
              <a:rPr lang="pl-PL" sz="1400">
                <a:solidFill>
                  <a:schemeClr val="bg2"/>
                </a:solidFill>
              </a:rPr>
              <a:pPr algn="r" eaLnBrk="1" hangingPunct="1"/>
              <a:t>4</a:t>
            </a:fld>
            <a:endParaRPr lang="pl-PL" sz="1400" dirty="0">
              <a:solidFill>
                <a:schemeClr val="bg2"/>
              </a:solidFill>
            </a:endParaRPr>
          </a:p>
        </p:txBody>
      </p:sp>
      <p:sp>
        <p:nvSpPr>
          <p:cNvPr id="6147" name="Line 6"/>
          <p:cNvSpPr>
            <a:spLocks noChangeShapeType="1"/>
          </p:cNvSpPr>
          <p:nvPr/>
        </p:nvSpPr>
        <p:spPr bwMode="auto">
          <a:xfrm>
            <a:off x="251521" y="6389688"/>
            <a:ext cx="8640960" cy="0"/>
          </a:xfrm>
          <a:prstGeom prst="line">
            <a:avLst/>
          </a:prstGeom>
          <a:noFill/>
          <a:ln w="28575">
            <a:solidFill>
              <a:srgbClr val="EF9E0D"/>
            </a:solidFill>
            <a:round/>
            <a:headEnd/>
            <a:tailEnd/>
          </a:ln>
          <a:extLst>
            <a:ext uri="{909E8E84-426E-40DD-AFC4-6F175D3DCCD1}">
              <a14:hiddenFill xmlns:a14="http://schemas.microsoft.com/office/drawing/2010/main">
                <a:noFill/>
              </a14:hiddenFill>
            </a:ext>
          </a:extLst>
        </p:spPr>
        <p:txBody>
          <a:bodyPr/>
          <a:lstStyle/>
          <a:p>
            <a:endParaRPr lang="pl-PL"/>
          </a:p>
        </p:txBody>
      </p:sp>
      <p:grpSp>
        <p:nvGrpSpPr>
          <p:cNvPr id="6148" name="Group 2"/>
          <p:cNvGrpSpPr>
            <a:grpSpLocks/>
          </p:cNvGrpSpPr>
          <p:nvPr/>
        </p:nvGrpSpPr>
        <p:grpSpPr bwMode="auto">
          <a:xfrm>
            <a:off x="251521" y="260351"/>
            <a:ext cx="8640960" cy="583938"/>
            <a:chOff x="158" y="164"/>
            <a:chExt cx="5444" cy="405"/>
          </a:xfrm>
        </p:grpSpPr>
        <p:sp>
          <p:nvSpPr>
            <p:cNvPr id="6167" name="Rectangle 3"/>
            <p:cNvSpPr>
              <a:spLocks noChangeArrowheads="1"/>
            </p:cNvSpPr>
            <p:nvPr/>
          </p:nvSpPr>
          <p:spPr bwMode="auto">
            <a:xfrm>
              <a:off x="158" y="164"/>
              <a:ext cx="5444" cy="363"/>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pl-PL" sz="2000" b="1"/>
            </a:p>
          </p:txBody>
        </p:sp>
        <p:sp>
          <p:nvSpPr>
            <p:cNvPr id="6168" name="Line 4"/>
            <p:cNvSpPr>
              <a:spLocks noChangeShapeType="1"/>
            </p:cNvSpPr>
            <p:nvPr/>
          </p:nvSpPr>
          <p:spPr bwMode="auto">
            <a:xfrm>
              <a:off x="158" y="569"/>
              <a:ext cx="5444" cy="0"/>
            </a:xfrm>
            <a:prstGeom prst="line">
              <a:avLst/>
            </a:prstGeom>
            <a:noFill/>
            <a:ln w="76200">
              <a:solidFill>
                <a:srgbClr val="EF9E0D"/>
              </a:solidFill>
              <a:round/>
              <a:headEnd/>
              <a:tailEnd/>
            </a:ln>
            <a:extLst>
              <a:ext uri="{909E8E84-426E-40DD-AFC4-6F175D3DCCD1}">
                <a14:hiddenFill xmlns:a14="http://schemas.microsoft.com/office/drawing/2010/main">
                  <a:noFill/>
                </a14:hiddenFill>
              </a:ext>
            </a:extLst>
          </p:spPr>
          <p:txBody>
            <a:bodyPr/>
            <a:lstStyle/>
            <a:p>
              <a:endParaRPr lang="pl-PL" sz="2000"/>
            </a:p>
          </p:txBody>
        </p:sp>
        <p:pic>
          <p:nvPicPr>
            <p:cNvPr id="616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 y="171"/>
              <a:ext cx="775" cy="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pole tekstowe 1"/>
          <p:cNvSpPr txBox="1"/>
          <p:nvPr/>
        </p:nvSpPr>
        <p:spPr>
          <a:xfrm>
            <a:off x="1162472" y="2564904"/>
            <a:ext cx="7128792" cy="1261884"/>
          </a:xfrm>
          <a:prstGeom prst="rect">
            <a:avLst/>
          </a:prstGeom>
          <a:solidFill>
            <a:schemeClr val="accent2"/>
          </a:solidFill>
        </p:spPr>
        <p:txBody>
          <a:bodyPr wrap="square" rtlCol="0">
            <a:spAutoFit/>
          </a:bodyPr>
          <a:lstStyle/>
          <a:p>
            <a:pPr algn="ctr"/>
            <a:endParaRPr lang="pl-PL" sz="2800" b="1" dirty="0" smtClean="0">
              <a:solidFill>
                <a:schemeClr val="bg1"/>
              </a:solidFill>
            </a:endParaRPr>
          </a:p>
          <a:p>
            <a:pPr algn="ctr"/>
            <a:r>
              <a:rPr lang="pl-PL" sz="2000" b="1" dirty="0" smtClean="0">
                <a:solidFill>
                  <a:schemeClr val="bg1"/>
                </a:solidFill>
              </a:rPr>
              <a:t>Restrukturyzacja kas</a:t>
            </a:r>
            <a:endParaRPr lang="pl-PL" sz="2000" b="1" dirty="0">
              <a:solidFill>
                <a:schemeClr val="bg1"/>
              </a:solidFill>
            </a:endParaRPr>
          </a:p>
          <a:p>
            <a:pPr algn="ctr"/>
            <a:endParaRPr lang="pl-PL" sz="2800" dirty="0"/>
          </a:p>
        </p:txBody>
      </p:sp>
    </p:spTree>
    <p:extLst>
      <p:ext uri="{BB962C8B-B14F-4D97-AF65-F5344CB8AC3E}">
        <p14:creationId xmlns:p14="http://schemas.microsoft.com/office/powerpoint/2010/main" val="21230934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Symbol zastępczy numeru slajdu 10"/>
          <p:cNvSpPr txBox="1">
            <a:spLocks noGrp="1"/>
          </p:cNvSpPr>
          <p:nvPr/>
        </p:nvSpPr>
        <p:spPr bwMode="auto">
          <a:xfrm>
            <a:off x="6686962" y="6331529"/>
            <a:ext cx="1864173" cy="302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CCE3882-A7B7-4F46-9E53-DC79CC717298}" type="slidenum">
              <a:rPr lang="pl-PL" sz="1400">
                <a:solidFill>
                  <a:schemeClr val="bg2"/>
                </a:solidFill>
              </a:rPr>
              <a:pPr algn="r" eaLnBrk="1" hangingPunct="1"/>
              <a:t>5</a:t>
            </a:fld>
            <a:endParaRPr lang="pl-PL" sz="1400" dirty="0">
              <a:solidFill>
                <a:schemeClr val="bg2"/>
              </a:solidFill>
            </a:endParaRPr>
          </a:p>
        </p:txBody>
      </p:sp>
      <p:sp>
        <p:nvSpPr>
          <p:cNvPr id="6147" name="Line 6"/>
          <p:cNvSpPr>
            <a:spLocks noChangeShapeType="1"/>
          </p:cNvSpPr>
          <p:nvPr/>
        </p:nvSpPr>
        <p:spPr bwMode="auto">
          <a:xfrm>
            <a:off x="251521" y="6389688"/>
            <a:ext cx="8640960" cy="0"/>
          </a:xfrm>
          <a:prstGeom prst="line">
            <a:avLst/>
          </a:prstGeom>
          <a:noFill/>
          <a:ln w="28575">
            <a:solidFill>
              <a:srgbClr val="EF9E0D"/>
            </a:solidFill>
            <a:round/>
            <a:headEnd/>
            <a:tailEnd/>
          </a:ln>
          <a:extLst>
            <a:ext uri="{909E8E84-426E-40DD-AFC4-6F175D3DCCD1}">
              <a14:hiddenFill xmlns:a14="http://schemas.microsoft.com/office/drawing/2010/main">
                <a:noFill/>
              </a14:hiddenFill>
            </a:ext>
          </a:extLst>
        </p:spPr>
        <p:txBody>
          <a:bodyPr/>
          <a:lstStyle/>
          <a:p>
            <a:endParaRPr lang="pl-PL"/>
          </a:p>
        </p:txBody>
      </p:sp>
      <p:grpSp>
        <p:nvGrpSpPr>
          <p:cNvPr id="6148" name="Group 2"/>
          <p:cNvGrpSpPr>
            <a:grpSpLocks/>
          </p:cNvGrpSpPr>
          <p:nvPr/>
        </p:nvGrpSpPr>
        <p:grpSpPr bwMode="auto">
          <a:xfrm>
            <a:off x="251521" y="260351"/>
            <a:ext cx="8640960" cy="583938"/>
            <a:chOff x="158" y="164"/>
            <a:chExt cx="5444" cy="405"/>
          </a:xfrm>
        </p:grpSpPr>
        <p:sp>
          <p:nvSpPr>
            <p:cNvPr id="6167" name="Rectangle 3"/>
            <p:cNvSpPr>
              <a:spLocks noChangeArrowheads="1"/>
            </p:cNvSpPr>
            <p:nvPr/>
          </p:nvSpPr>
          <p:spPr bwMode="auto">
            <a:xfrm>
              <a:off x="158" y="164"/>
              <a:ext cx="5444" cy="363"/>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pl-PL" sz="2000" b="1"/>
            </a:p>
          </p:txBody>
        </p:sp>
        <p:sp>
          <p:nvSpPr>
            <p:cNvPr id="6168" name="Line 4"/>
            <p:cNvSpPr>
              <a:spLocks noChangeShapeType="1"/>
            </p:cNvSpPr>
            <p:nvPr/>
          </p:nvSpPr>
          <p:spPr bwMode="auto">
            <a:xfrm>
              <a:off x="158" y="569"/>
              <a:ext cx="5444" cy="0"/>
            </a:xfrm>
            <a:prstGeom prst="line">
              <a:avLst/>
            </a:prstGeom>
            <a:noFill/>
            <a:ln w="76200">
              <a:solidFill>
                <a:srgbClr val="EF9E0D"/>
              </a:solidFill>
              <a:round/>
              <a:headEnd/>
              <a:tailEnd/>
            </a:ln>
            <a:extLst>
              <a:ext uri="{909E8E84-426E-40DD-AFC4-6F175D3DCCD1}">
                <a14:hiddenFill xmlns:a14="http://schemas.microsoft.com/office/drawing/2010/main">
                  <a:noFill/>
                </a14:hiddenFill>
              </a:ext>
            </a:extLst>
          </p:spPr>
          <p:txBody>
            <a:bodyPr/>
            <a:lstStyle/>
            <a:p>
              <a:endParaRPr lang="pl-PL" sz="2000"/>
            </a:p>
          </p:txBody>
        </p:sp>
        <p:pic>
          <p:nvPicPr>
            <p:cNvPr id="616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 y="171"/>
              <a:ext cx="775" cy="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49" name="Prostokąt 11"/>
          <p:cNvSpPr>
            <a:spLocks noChangeArrowheads="1"/>
          </p:cNvSpPr>
          <p:nvPr/>
        </p:nvSpPr>
        <p:spPr bwMode="auto">
          <a:xfrm>
            <a:off x="1481637" y="360000"/>
            <a:ext cx="74108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pl-PL" sz="2000" b="1" dirty="0" smtClean="0">
                <a:solidFill>
                  <a:schemeClr val="accent2">
                    <a:lumMod val="75000"/>
                  </a:schemeClr>
                </a:solidFill>
              </a:rPr>
              <a:t>Zadania Funduszu w zakresie restrukturyzacji kas</a:t>
            </a:r>
            <a:endParaRPr lang="pl-PL" sz="2000" b="1" dirty="0">
              <a:solidFill>
                <a:schemeClr val="accent2">
                  <a:lumMod val="75000"/>
                </a:schemeClr>
              </a:solidFill>
            </a:endParaRPr>
          </a:p>
        </p:txBody>
      </p:sp>
      <p:graphicFrame>
        <p:nvGraphicFramePr>
          <p:cNvPr id="8" name="Diagram 7"/>
          <p:cNvGraphicFramePr/>
          <p:nvPr>
            <p:extLst>
              <p:ext uri="{D42A27DB-BD31-4B8C-83A1-F6EECF244321}">
                <p14:modId xmlns:p14="http://schemas.microsoft.com/office/powerpoint/2010/main" val="61417263"/>
              </p:ext>
            </p:extLst>
          </p:nvPr>
        </p:nvGraphicFramePr>
        <p:xfrm>
          <a:off x="1481637" y="1628799"/>
          <a:ext cx="6648400" cy="296370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20993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Symbol zastępczy numeru slajdu 10"/>
          <p:cNvSpPr txBox="1">
            <a:spLocks noGrp="1"/>
          </p:cNvSpPr>
          <p:nvPr/>
        </p:nvSpPr>
        <p:spPr bwMode="auto">
          <a:xfrm>
            <a:off x="6686962" y="6331529"/>
            <a:ext cx="1864173" cy="302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CCE3882-A7B7-4F46-9E53-DC79CC717298}" type="slidenum">
              <a:rPr lang="pl-PL" sz="1400">
                <a:solidFill>
                  <a:schemeClr val="bg2"/>
                </a:solidFill>
              </a:rPr>
              <a:pPr algn="r" eaLnBrk="1" hangingPunct="1"/>
              <a:t>6</a:t>
            </a:fld>
            <a:endParaRPr lang="pl-PL" sz="1400" dirty="0">
              <a:solidFill>
                <a:schemeClr val="bg2"/>
              </a:solidFill>
            </a:endParaRPr>
          </a:p>
        </p:txBody>
      </p:sp>
      <p:sp>
        <p:nvSpPr>
          <p:cNvPr id="6147" name="Line 6"/>
          <p:cNvSpPr>
            <a:spLocks noChangeShapeType="1"/>
          </p:cNvSpPr>
          <p:nvPr/>
        </p:nvSpPr>
        <p:spPr bwMode="auto">
          <a:xfrm>
            <a:off x="251521" y="6389688"/>
            <a:ext cx="8640960" cy="0"/>
          </a:xfrm>
          <a:prstGeom prst="line">
            <a:avLst/>
          </a:prstGeom>
          <a:noFill/>
          <a:ln w="28575">
            <a:solidFill>
              <a:srgbClr val="EF9E0D"/>
            </a:solidFill>
            <a:round/>
            <a:headEnd/>
            <a:tailEnd/>
          </a:ln>
          <a:extLst>
            <a:ext uri="{909E8E84-426E-40DD-AFC4-6F175D3DCCD1}">
              <a14:hiddenFill xmlns:a14="http://schemas.microsoft.com/office/drawing/2010/main">
                <a:noFill/>
              </a14:hiddenFill>
            </a:ext>
          </a:extLst>
        </p:spPr>
        <p:txBody>
          <a:bodyPr/>
          <a:lstStyle/>
          <a:p>
            <a:endParaRPr lang="pl-PL"/>
          </a:p>
        </p:txBody>
      </p:sp>
      <p:grpSp>
        <p:nvGrpSpPr>
          <p:cNvPr id="6148" name="Group 2"/>
          <p:cNvGrpSpPr>
            <a:grpSpLocks/>
          </p:cNvGrpSpPr>
          <p:nvPr/>
        </p:nvGrpSpPr>
        <p:grpSpPr bwMode="auto">
          <a:xfrm>
            <a:off x="251521" y="260351"/>
            <a:ext cx="8640960" cy="583938"/>
            <a:chOff x="158" y="164"/>
            <a:chExt cx="5444" cy="405"/>
          </a:xfrm>
        </p:grpSpPr>
        <p:sp>
          <p:nvSpPr>
            <p:cNvPr id="6167" name="Rectangle 3"/>
            <p:cNvSpPr>
              <a:spLocks noChangeArrowheads="1"/>
            </p:cNvSpPr>
            <p:nvPr/>
          </p:nvSpPr>
          <p:spPr bwMode="auto">
            <a:xfrm>
              <a:off x="158" y="164"/>
              <a:ext cx="5444" cy="363"/>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pl-PL" sz="2000" b="1"/>
            </a:p>
          </p:txBody>
        </p:sp>
        <p:sp>
          <p:nvSpPr>
            <p:cNvPr id="6168" name="Line 4"/>
            <p:cNvSpPr>
              <a:spLocks noChangeShapeType="1"/>
            </p:cNvSpPr>
            <p:nvPr/>
          </p:nvSpPr>
          <p:spPr bwMode="auto">
            <a:xfrm>
              <a:off x="158" y="569"/>
              <a:ext cx="5444" cy="0"/>
            </a:xfrm>
            <a:prstGeom prst="line">
              <a:avLst/>
            </a:prstGeom>
            <a:noFill/>
            <a:ln w="76200">
              <a:solidFill>
                <a:srgbClr val="EF9E0D"/>
              </a:solidFill>
              <a:round/>
              <a:headEnd/>
              <a:tailEnd/>
            </a:ln>
            <a:extLst>
              <a:ext uri="{909E8E84-426E-40DD-AFC4-6F175D3DCCD1}">
                <a14:hiddenFill xmlns:a14="http://schemas.microsoft.com/office/drawing/2010/main">
                  <a:noFill/>
                </a14:hiddenFill>
              </a:ext>
            </a:extLst>
          </p:spPr>
          <p:txBody>
            <a:bodyPr/>
            <a:lstStyle/>
            <a:p>
              <a:endParaRPr lang="pl-PL" sz="2000"/>
            </a:p>
          </p:txBody>
        </p:sp>
        <p:pic>
          <p:nvPicPr>
            <p:cNvPr id="616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 y="171"/>
              <a:ext cx="775" cy="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49" name="Prostokąt 11"/>
          <p:cNvSpPr>
            <a:spLocks noChangeArrowheads="1"/>
          </p:cNvSpPr>
          <p:nvPr/>
        </p:nvSpPr>
        <p:spPr bwMode="auto">
          <a:xfrm>
            <a:off x="1481637" y="360000"/>
            <a:ext cx="74108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pl-PL" sz="2000" b="1" dirty="0" smtClean="0">
                <a:solidFill>
                  <a:schemeClr val="accent2">
                    <a:lumMod val="75000"/>
                  </a:schemeClr>
                </a:solidFill>
              </a:rPr>
              <a:t>Restrukturyzacja kas</a:t>
            </a:r>
            <a:endParaRPr lang="pl-PL" sz="2000" b="1" dirty="0">
              <a:solidFill>
                <a:schemeClr val="accent2">
                  <a:lumMod val="75000"/>
                </a:schemeClr>
              </a:solidFill>
            </a:endParaRPr>
          </a:p>
        </p:txBody>
      </p:sp>
      <p:graphicFrame>
        <p:nvGraphicFramePr>
          <p:cNvPr id="2" name="Diagram 1"/>
          <p:cNvGraphicFramePr/>
          <p:nvPr>
            <p:extLst>
              <p:ext uri="{D42A27DB-BD31-4B8C-83A1-F6EECF244321}">
                <p14:modId xmlns:p14="http://schemas.microsoft.com/office/powerpoint/2010/main" val="1092050261"/>
              </p:ext>
            </p:extLst>
          </p:nvPr>
        </p:nvGraphicFramePr>
        <p:xfrm>
          <a:off x="251522" y="1940782"/>
          <a:ext cx="8496944" cy="37444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pole tekstowe 3"/>
          <p:cNvSpPr txBox="1"/>
          <p:nvPr/>
        </p:nvSpPr>
        <p:spPr>
          <a:xfrm>
            <a:off x="251522" y="1124744"/>
            <a:ext cx="8640959" cy="584775"/>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pl-PL" sz="1600" b="1" dirty="0"/>
              <a:t>F</a:t>
            </a:r>
            <a:r>
              <a:rPr lang="pl-PL" sz="1600" b="1" dirty="0" smtClean="0"/>
              <a:t>undusz może podejmować i prowadzić działania w zakresie udzielania pomocy finansowej i wsparcia jeżeli </a:t>
            </a:r>
            <a:r>
              <a:rPr lang="pl-PL" sz="1600" b="1" u="sng" dirty="0" smtClean="0"/>
              <a:t>łącznie</a:t>
            </a:r>
            <a:r>
              <a:rPr lang="pl-PL" sz="1600" b="1" dirty="0" smtClean="0"/>
              <a:t> spełnione są warunki: </a:t>
            </a:r>
            <a:endParaRPr lang="pl-PL" sz="1600" b="1" dirty="0"/>
          </a:p>
        </p:txBody>
      </p:sp>
      <p:sp>
        <p:nvSpPr>
          <p:cNvPr id="12" name="pole tekstowe 11"/>
          <p:cNvSpPr txBox="1"/>
          <p:nvPr/>
        </p:nvSpPr>
        <p:spPr>
          <a:xfrm>
            <a:off x="251522" y="5685198"/>
            <a:ext cx="8892478" cy="523220"/>
          </a:xfrm>
          <a:prstGeom prst="rect">
            <a:avLst/>
          </a:prstGeom>
          <a:noFill/>
        </p:spPr>
        <p:txBody>
          <a:bodyPr wrap="square" rtlCol="0">
            <a:spAutoFit/>
          </a:bodyPr>
          <a:lstStyle/>
          <a:p>
            <a:pPr algn="ctr"/>
            <a:r>
              <a:rPr lang="pl-PL" sz="1400" b="1" i="1" dirty="0" smtClean="0"/>
              <a:t>Działania w zakresie restrukturyzacji kas oraz obowiązki nakładane na Kasę Fundusz konsultuje z KNF</a:t>
            </a:r>
          </a:p>
          <a:p>
            <a:pPr algn="ctr"/>
            <a:endParaRPr lang="pl-PL" sz="1400" b="1" i="1" dirty="0"/>
          </a:p>
        </p:txBody>
      </p:sp>
    </p:spTree>
    <p:extLst>
      <p:ext uri="{BB962C8B-B14F-4D97-AF65-F5344CB8AC3E}">
        <p14:creationId xmlns:p14="http://schemas.microsoft.com/office/powerpoint/2010/main" val="2746159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pole tekstowe 19"/>
          <p:cNvSpPr txBox="1"/>
          <p:nvPr/>
        </p:nvSpPr>
        <p:spPr>
          <a:xfrm>
            <a:off x="251518" y="992004"/>
            <a:ext cx="8640000" cy="5364000"/>
          </a:xfrm>
          <a:prstGeom prst="rect">
            <a:avLst/>
          </a:prstGeom>
          <a:solidFill>
            <a:srgbClr val="EAEAEA"/>
          </a:solidFill>
        </p:spPr>
        <p:txBody>
          <a:bodyPr wrap="square" rtlCol="0">
            <a:spAutoFit/>
          </a:bodyPr>
          <a:lstStyle/>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a:p>
        </p:txBody>
      </p:sp>
      <p:sp>
        <p:nvSpPr>
          <p:cNvPr id="6146" name="Symbol zastępczy numeru slajdu 10"/>
          <p:cNvSpPr txBox="1">
            <a:spLocks noGrp="1"/>
          </p:cNvSpPr>
          <p:nvPr/>
        </p:nvSpPr>
        <p:spPr bwMode="auto">
          <a:xfrm>
            <a:off x="6686962" y="6331529"/>
            <a:ext cx="1864173" cy="302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CCE3882-A7B7-4F46-9E53-DC79CC717298}" type="slidenum">
              <a:rPr lang="pl-PL" sz="1400">
                <a:solidFill>
                  <a:schemeClr val="bg2"/>
                </a:solidFill>
              </a:rPr>
              <a:pPr algn="r" eaLnBrk="1" hangingPunct="1"/>
              <a:t>7</a:t>
            </a:fld>
            <a:endParaRPr lang="pl-PL" sz="1400">
              <a:solidFill>
                <a:schemeClr val="bg2"/>
              </a:solidFill>
            </a:endParaRPr>
          </a:p>
        </p:txBody>
      </p:sp>
      <p:sp>
        <p:nvSpPr>
          <p:cNvPr id="6147" name="Line 6"/>
          <p:cNvSpPr>
            <a:spLocks noChangeShapeType="1"/>
          </p:cNvSpPr>
          <p:nvPr/>
        </p:nvSpPr>
        <p:spPr bwMode="auto">
          <a:xfrm>
            <a:off x="251522" y="6389688"/>
            <a:ext cx="8640959" cy="0"/>
          </a:xfrm>
          <a:prstGeom prst="line">
            <a:avLst/>
          </a:prstGeom>
          <a:noFill/>
          <a:ln w="28575">
            <a:solidFill>
              <a:srgbClr val="EF9E0D"/>
            </a:solidFill>
            <a:round/>
            <a:headEnd/>
            <a:tailEnd/>
          </a:ln>
          <a:extLst>
            <a:ext uri="{909E8E84-426E-40DD-AFC4-6F175D3DCCD1}">
              <a14:hiddenFill xmlns:a14="http://schemas.microsoft.com/office/drawing/2010/main">
                <a:noFill/>
              </a14:hiddenFill>
            </a:ext>
          </a:extLst>
        </p:spPr>
        <p:txBody>
          <a:bodyPr/>
          <a:lstStyle/>
          <a:p>
            <a:endParaRPr lang="pl-PL"/>
          </a:p>
        </p:txBody>
      </p:sp>
      <p:grpSp>
        <p:nvGrpSpPr>
          <p:cNvPr id="6148" name="Group 2"/>
          <p:cNvGrpSpPr>
            <a:grpSpLocks/>
          </p:cNvGrpSpPr>
          <p:nvPr/>
        </p:nvGrpSpPr>
        <p:grpSpPr bwMode="auto">
          <a:xfrm>
            <a:off x="251521" y="260351"/>
            <a:ext cx="8640960" cy="583938"/>
            <a:chOff x="158" y="164"/>
            <a:chExt cx="5444" cy="405"/>
          </a:xfrm>
        </p:grpSpPr>
        <p:sp>
          <p:nvSpPr>
            <p:cNvPr id="6167" name="Rectangle 3"/>
            <p:cNvSpPr>
              <a:spLocks noChangeArrowheads="1"/>
            </p:cNvSpPr>
            <p:nvPr/>
          </p:nvSpPr>
          <p:spPr bwMode="auto">
            <a:xfrm>
              <a:off x="158" y="164"/>
              <a:ext cx="5444" cy="363"/>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pl-PL" sz="2000" b="1">
                <a:solidFill>
                  <a:srgbClr val="3333CC"/>
                </a:solidFill>
              </a:endParaRPr>
            </a:p>
          </p:txBody>
        </p:sp>
        <p:sp>
          <p:nvSpPr>
            <p:cNvPr id="6168" name="Line 4"/>
            <p:cNvSpPr>
              <a:spLocks noChangeShapeType="1"/>
            </p:cNvSpPr>
            <p:nvPr/>
          </p:nvSpPr>
          <p:spPr bwMode="auto">
            <a:xfrm>
              <a:off x="158" y="569"/>
              <a:ext cx="5444" cy="0"/>
            </a:xfrm>
            <a:prstGeom prst="line">
              <a:avLst/>
            </a:prstGeom>
            <a:noFill/>
            <a:ln w="76200">
              <a:solidFill>
                <a:srgbClr val="EF9E0D"/>
              </a:solidFill>
              <a:round/>
              <a:headEnd/>
              <a:tailEnd/>
            </a:ln>
            <a:extLst>
              <a:ext uri="{909E8E84-426E-40DD-AFC4-6F175D3DCCD1}">
                <a14:hiddenFill xmlns:a14="http://schemas.microsoft.com/office/drawing/2010/main">
                  <a:noFill/>
                </a14:hiddenFill>
              </a:ext>
            </a:extLst>
          </p:spPr>
          <p:txBody>
            <a:bodyPr/>
            <a:lstStyle/>
            <a:p>
              <a:endParaRPr lang="pl-PL" sz="2000"/>
            </a:p>
          </p:txBody>
        </p:sp>
        <p:pic>
          <p:nvPicPr>
            <p:cNvPr id="616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 y="171"/>
              <a:ext cx="775" cy="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pole tekstowe 2"/>
          <p:cNvSpPr txBox="1"/>
          <p:nvPr/>
        </p:nvSpPr>
        <p:spPr>
          <a:xfrm>
            <a:off x="341658" y="992004"/>
            <a:ext cx="8441999" cy="523220"/>
          </a:xfrm>
          <a:prstGeom prst="rect">
            <a:avLst/>
          </a:prstGeom>
          <a:solidFill>
            <a:srgbClr val="EAEAEA"/>
          </a:solidFill>
          <a:ln>
            <a:solidFill>
              <a:schemeClr val="accent6"/>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pl-PL" sz="1400" b="1" dirty="0" smtClean="0">
                <a:solidFill>
                  <a:schemeClr val="dk1"/>
                </a:solidFill>
              </a:rPr>
              <a:t>Łączna wysokość </a:t>
            </a:r>
            <a:r>
              <a:rPr lang="pl-PL" sz="1400" b="1" dirty="0" smtClean="0"/>
              <a:t>pomocy finansowej</a:t>
            </a:r>
            <a:r>
              <a:rPr lang="pl-PL" sz="1400" b="1" dirty="0" smtClean="0">
                <a:solidFill>
                  <a:schemeClr val="dk1"/>
                </a:solidFill>
              </a:rPr>
              <a:t> nie </a:t>
            </a:r>
            <a:r>
              <a:rPr lang="pl-PL" sz="1400" b="1" dirty="0">
                <a:solidFill>
                  <a:schemeClr val="dk1"/>
                </a:solidFill>
              </a:rPr>
              <a:t>wyższa niż maksymalna kwota z tytułu </a:t>
            </a:r>
            <a:r>
              <a:rPr lang="pl-PL" sz="1400" b="1" dirty="0" smtClean="0">
                <a:solidFill>
                  <a:schemeClr val="dk1"/>
                </a:solidFill>
              </a:rPr>
              <a:t>środków gwarantowanych</a:t>
            </a:r>
          </a:p>
        </p:txBody>
      </p:sp>
      <p:sp>
        <p:nvSpPr>
          <p:cNvPr id="17" name="Prostokąt 11"/>
          <p:cNvSpPr>
            <a:spLocks noChangeArrowheads="1"/>
          </p:cNvSpPr>
          <p:nvPr/>
        </p:nvSpPr>
        <p:spPr bwMode="auto">
          <a:xfrm>
            <a:off x="1481634" y="360000"/>
            <a:ext cx="741084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pl-PL" sz="2000" b="1" dirty="0" smtClean="0">
                <a:solidFill>
                  <a:schemeClr val="accent2">
                    <a:lumMod val="75000"/>
                  </a:schemeClr>
                </a:solidFill>
              </a:rPr>
              <a:t>Pomoc finansowa udzielana przez Fundusz</a:t>
            </a:r>
            <a:endParaRPr lang="pl-PL" sz="2000" b="1" dirty="0">
              <a:solidFill>
                <a:schemeClr val="accent2">
                  <a:lumMod val="75000"/>
                </a:schemeClr>
              </a:solidFill>
            </a:endParaRPr>
          </a:p>
        </p:txBody>
      </p:sp>
      <p:graphicFrame>
        <p:nvGraphicFramePr>
          <p:cNvPr id="6" name="Diagram 5"/>
          <p:cNvGraphicFramePr/>
          <p:nvPr>
            <p:extLst>
              <p:ext uri="{D42A27DB-BD31-4B8C-83A1-F6EECF244321}">
                <p14:modId xmlns:p14="http://schemas.microsoft.com/office/powerpoint/2010/main" val="3554404410"/>
              </p:ext>
            </p:extLst>
          </p:nvPr>
        </p:nvGraphicFramePr>
        <p:xfrm>
          <a:off x="395535" y="1435674"/>
          <a:ext cx="8441999" cy="48016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pole tekstowe 6"/>
          <p:cNvSpPr txBox="1"/>
          <p:nvPr/>
        </p:nvSpPr>
        <p:spPr>
          <a:xfrm>
            <a:off x="412228" y="1628800"/>
            <a:ext cx="4087763" cy="338554"/>
          </a:xfrm>
          <a:prstGeom prst="rect">
            <a:avLst/>
          </a:prstGeom>
          <a:noFill/>
        </p:spPr>
        <p:txBody>
          <a:bodyPr wrap="square" rtlCol="0">
            <a:spAutoFit/>
          </a:bodyPr>
          <a:lstStyle/>
          <a:p>
            <a:pPr algn="ctr"/>
            <a:r>
              <a:rPr lang="pl-PL" sz="1600" b="1" dirty="0" smtClean="0"/>
              <a:t>Formy pomocy finansowej</a:t>
            </a:r>
            <a:endParaRPr lang="pl-PL" sz="1600" b="1" dirty="0"/>
          </a:p>
        </p:txBody>
      </p:sp>
      <p:sp>
        <p:nvSpPr>
          <p:cNvPr id="23" name="pole tekstowe 22"/>
          <p:cNvSpPr txBox="1"/>
          <p:nvPr/>
        </p:nvSpPr>
        <p:spPr>
          <a:xfrm>
            <a:off x="449407" y="4365104"/>
            <a:ext cx="6305408" cy="338554"/>
          </a:xfrm>
          <a:prstGeom prst="rect">
            <a:avLst/>
          </a:prstGeom>
          <a:noFill/>
        </p:spPr>
        <p:txBody>
          <a:bodyPr wrap="square" rtlCol="0">
            <a:spAutoFit/>
          </a:bodyPr>
          <a:lstStyle/>
          <a:p>
            <a:pPr algn="ctr"/>
            <a:r>
              <a:rPr lang="pl-PL" sz="1600" b="1" dirty="0" smtClean="0"/>
              <a:t>Udzielenie pomocy finansowej</a:t>
            </a:r>
            <a:endParaRPr lang="pl-PL" sz="1600" b="1" dirty="0"/>
          </a:p>
        </p:txBody>
      </p:sp>
      <p:sp>
        <p:nvSpPr>
          <p:cNvPr id="26" name="pole tekstowe 25"/>
          <p:cNvSpPr txBox="1"/>
          <p:nvPr/>
        </p:nvSpPr>
        <p:spPr>
          <a:xfrm>
            <a:off x="4427984" y="2492896"/>
            <a:ext cx="4266329" cy="692497"/>
          </a:xfrm>
          <a:prstGeom prst="rect">
            <a:avLst/>
          </a:prstGeom>
          <a:ln>
            <a:solidFill>
              <a:schemeClr val="accent1">
                <a:lumMod val="90000"/>
              </a:schemeClr>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fontAlgn="auto">
              <a:spcBef>
                <a:spcPts val="0"/>
              </a:spcBef>
              <a:spcAft>
                <a:spcPts val="0"/>
              </a:spcAft>
              <a:defRPr/>
            </a:pPr>
            <a:r>
              <a:rPr lang="pl-PL" sz="1300" b="1" dirty="0" smtClean="0"/>
              <a:t>Środki uzyskane przez kasę w ramach pomocy </a:t>
            </a:r>
          </a:p>
          <a:p>
            <a:pPr algn="ctr" fontAlgn="auto">
              <a:spcBef>
                <a:spcPts val="0"/>
              </a:spcBef>
              <a:spcAft>
                <a:spcPts val="0"/>
              </a:spcAft>
              <a:defRPr/>
            </a:pPr>
            <a:r>
              <a:rPr lang="pl-PL" sz="1300" b="1" dirty="0" smtClean="0"/>
              <a:t>finansowej mogą być przeznaczone jedynie na</a:t>
            </a:r>
          </a:p>
          <a:p>
            <a:pPr algn="ctr" fontAlgn="auto">
              <a:spcBef>
                <a:spcPts val="0"/>
              </a:spcBef>
              <a:spcAft>
                <a:spcPts val="0"/>
              </a:spcAft>
              <a:defRPr/>
            </a:pPr>
            <a:r>
              <a:rPr lang="pl-PL" sz="1300" b="1" dirty="0" smtClean="0"/>
              <a:t>usunięcie niebezpieczeństwa niewypłacalności.  </a:t>
            </a:r>
            <a:endParaRPr lang="pl-PL" sz="1300" b="1" dirty="0"/>
          </a:p>
        </p:txBody>
      </p:sp>
      <p:sp>
        <p:nvSpPr>
          <p:cNvPr id="27" name="pole tekstowe 26"/>
          <p:cNvSpPr txBox="1"/>
          <p:nvPr/>
        </p:nvSpPr>
        <p:spPr>
          <a:xfrm>
            <a:off x="4427984" y="3391358"/>
            <a:ext cx="4266331" cy="492443"/>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pl-PL" sz="1300" b="1" dirty="0" smtClean="0"/>
              <a:t>Pożyczka może być udzielona kasie tylko w celu</a:t>
            </a:r>
          </a:p>
          <a:p>
            <a:pPr algn="ctr"/>
            <a:r>
              <a:rPr lang="pl-PL" sz="1300" b="1" dirty="0">
                <a:solidFill>
                  <a:schemeClr val="tx1"/>
                </a:solidFill>
              </a:rPr>
              <a:t>z</a:t>
            </a:r>
            <a:r>
              <a:rPr lang="pl-PL" sz="1300" b="1" dirty="0" smtClean="0">
                <a:solidFill>
                  <a:schemeClr val="tx1"/>
                </a:solidFill>
              </a:rPr>
              <a:t>aliczenia jej do funduszy własnych. </a:t>
            </a:r>
            <a:endParaRPr lang="pl-PL" sz="1300" b="1" dirty="0">
              <a:solidFill>
                <a:schemeClr val="tx1"/>
              </a:solidFill>
            </a:endParaRPr>
          </a:p>
        </p:txBody>
      </p:sp>
      <p:graphicFrame>
        <p:nvGraphicFramePr>
          <p:cNvPr id="28" name="Diagram 27"/>
          <p:cNvGraphicFramePr/>
          <p:nvPr>
            <p:extLst>
              <p:ext uri="{D42A27DB-BD31-4B8C-83A1-F6EECF244321}">
                <p14:modId xmlns:p14="http://schemas.microsoft.com/office/powerpoint/2010/main" val="1755888059"/>
              </p:ext>
            </p:extLst>
          </p:nvPr>
        </p:nvGraphicFramePr>
        <p:xfrm>
          <a:off x="251522" y="3212976"/>
          <a:ext cx="5172025" cy="424712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29" name="Prostokąt 28"/>
          <p:cNvSpPr/>
          <p:nvPr/>
        </p:nvSpPr>
        <p:spPr>
          <a:xfrm>
            <a:off x="5130040" y="4385292"/>
            <a:ext cx="3761478" cy="1608133"/>
          </a:xfrm>
          <a:prstGeom prst="rect">
            <a:avLst/>
          </a:prstGeom>
        </p:spPr>
        <p:txBody>
          <a:bodyPr wrap="square">
            <a:spAutoFit/>
          </a:bodyPr>
          <a:lstStyle/>
          <a:p>
            <a:pPr marL="285750" indent="-285750" algn="just">
              <a:spcBef>
                <a:spcPts val="300"/>
              </a:spcBef>
              <a:buFont typeface="Wingdings" panose="05000000000000000000" pitchFamily="2" charset="2"/>
              <a:buChar char="q"/>
            </a:pPr>
            <a:r>
              <a:rPr lang="pl-PL" sz="1300" b="1" dirty="0" smtClean="0">
                <a:solidFill>
                  <a:schemeClr val="dk1"/>
                </a:solidFill>
              </a:rPr>
              <a:t>Ustanowienie zabezpieczenia wierzytelności</a:t>
            </a:r>
          </a:p>
          <a:p>
            <a:pPr marL="285750" indent="-285750" algn="just">
              <a:spcBef>
                <a:spcPts val="300"/>
              </a:spcBef>
              <a:buFont typeface="Wingdings" panose="05000000000000000000" pitchFamily="2" charset="2"/>
              <a:buChar char="q"/>
            </a:pPr>
            <a:r>
              <a:rPr lang="pl-PL" sz="1300" b="1" dirty="0" smtClean="0">
                <a:solidFill>
                  <a:schemeClr val="dk1"/>
                </a:solidFill>
              </a:rPr>
              <a:t>Pozytywna opinia KNF o PPN</a:t>
            </a:r>
          </a:p>
          <a:p>
            <a:pPr marL="285750" indent="-285750" algn="just">
              <a:spcBef>
                <a:spcPts val="300"/>
              </a:spcBef>
              <a:buFont typeface="Wingdings" panose="05000000000000000000" pitchFamily="2" charset="2"/>
              <a:buChar char="q"/>
            </a:pPr>
            <a:r>
              <a:rPr lang="pl-PL" sz="1300" b="1" dirty="0" smtClean="0">
                <a:solidFill>
                  <a:schemeClr val="dk1"/>
                </a:solidFill>
              </a:rPr>
              <a:t>Wykorzystanie funduszy własnych na pokrycie straty</a:t>
            </a:r>
          </a:p>
          <a:p>
            <a:pPr marL="285750" indent="-285750" algn="just">
              <a:spcBef>
                <a:spcPts val="300"/>
              </a:spcBef>
              <a:buFont typeface="Wingdings" panose="05000000000000000000" pitchFamily="2" charset="2"/>
              <a:buChar char="q"/>
            </a:pPr>
            <a:r>
              <a:rPr lang="pl-PL" sz="1300" b="1" dirty="0" smtClean="0">
                <a:solidFill>
                  <a:schemeClr val="dk1"/>
                </a:solidFill>
              </a:rPr>
              <a:t>Uznanie przez Zarząd Funduszu wyników badania sprawozdania finansowego kasy</a:t>
            </a:r>
            <a:endParaRPr lang="pl-PL" sz="1300" b="1" dirty="0">
              <a:solidFill>
                <a:schemeClr val="dk1"/>
              </a:solidFill>
            </a:endParaRPr>
          </a:p>
        </p:txBody>
      </p:sp>
      <p:graphicFrame>
        <p:nvGraphicFramePr>
          <p:cNvPr id="11" name="Diagram 10"/>
          <p:cNvGraphicFramePr/>
          <p:nvPr>
            <p:extLst>
              <p:ext uri="{D42A27DB-BD31-4B8C-83A1-F6EECF244321}">
                <p14:modId xmlns:p14="http://schemas.microsoft.com/office/powerpoint/2010/main" val="963711050"/>
              </p:ext>
            </p:extLst>
          </p:nvPr>
        </p:nvGraphicFramePr>
        <p:xfrm>
          <a:off x="716085" y="1867503"/>
          <a:ext cx="3480048" cy="2464048"/>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
        <p:nvSpPr>
          <p:cNvPr id="4" name="pole tekstowe 3"/>
          <p:cNvSpPr txBox="1"/>
          <p:nvPr/>
        </p:nvSpPr>
        <p:spPr>
          <a:xfrm>
            <a:off x="4427984" y="1798077"/>
            <a:ext cx="4266331" cy="49244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pl-PL" sz="1300" b="1" dirty="0"/>
              <a:t>Pomoc finansowa może być udzielana kasie, której</a:t>
            </a:r>
          </a:p>
          <a:p>
            <a:pPr algn="ctr"/>
            <a:r>
              <a:rPr lang="pl-PL" sz="1300" b="1" dirty="0"/>
              <a:t>aktywa wystarczają na zaspokojenie zobowiązań</a:t>
            </a:r>
            <a:r>
              <a:rPr lang="pl-PL" sz="1300" b="1" dirty="0" smtClean="0"/>
              <a:t>.* </a:t>
            </a:r>
            <a:endParaRPr lang="pl-PL" sz="1300" b="1" dirty="0"/>
          </a:p>
        </p:txBody>
      </p:sp>
      <p:sp>
        <p:nvSpPr>
          <p:cNvPr id="2" name="pole tekstowe 1"/>
          <p:cNvSpPr txBox="1"/>
          <p:nvPr/>
        </p:nvSpPr>
        <p:spPr>
          <a:xfrm>
            <a:off x="6876257" y="3896701"/>
            <a:ext cx="1831162" cy="369332"/>
          </a:xfrm>
          <a:prstGeom prst="rect">
            <a:avLst/>
          </a:prstGeom>
          <a:noFill/>
        </p:spPr>
        <p:txBody>
          <a:bodyPr wrap="square" rtlCol="0">
            <a:spAutoFit/>
          </a:bodyPr>
          <a:lstStyle/>
          <a:p>
            <a:r>
              <a:rPr lang="pl-PL" sz="1200" dirty="0" smtClean="0"/>
              <a:t>*</a:t>
            </a:r>
            <a:r>
              <a:rPr lang="pl-PL" dirty="0" smtClean="0"/>
              <a:t> </a:t>
            </a:r>
            <a:r>
              <a:rPr lang="pl-PL" sz="1000" b="1" dirty="0" smtClean="0"/>
              <a:t>Uchwały Rady Funduszu</a:t>
            </a:r>
            <a:endParaRPr lang="pl-PL" sz="1000" b="1" dirty="0"/>
          </a:p>
        </p:txBody>
      </p:sp>
      <p:sp>
        <p:nvSpPr>
          <p:cNvPr id="21" name="Prostokąt 20"/>
          <p:cNvSpPr/>
          <p:nvPr/>
        </p:nvSpPr>
        <p:spPr>
          <a:xfrm>
            <a:off x="449407" y="5996320"/>
            <a:ext cx="8334250" cy="292388"/>
          </a:xfrm>
          <a:prstGeom prst="rect">
            <a:avLst/>
          </a:prstGeom>
        </p:spPr>
        <p:txBody>
          <a:bodyPr wrap="square">
            <a:spAutoFit/>
          </a:bodyPr>
          <a:lstStyle/>
          <a:p>
            <a:pPr marL="285750" indent="-285750" algn="just">
              <a:spcBef>
                <a:spcPts val="300"/>
              </a:spcBef>
              <a:buFont typeface="Wingdings" panose="05000000000000000000" pitchFamily="2" charset="2"/>
              <a:buChar char="q"/>
            </a:pPr>
            <a:r>
              <a:rPr lang="pl-PL" sz="1300" b="1" dirty="0" smtClean="0">
                <a:solidFill>
                  <a:schemeClr val="dk1"/>
                </a:solidFill>
              </a:rPr>
              <a:t>Brak programu pomocowego, konieczna notyfikacja indywidualna</a:t>
            </a:r>
          </a:p>
        </p:txBody>
      </p:sp>
    </p:spTree>
    <p:extLst>
      <p:ext uri="{BB962C8B-B14F-4D97-AF65-F5344CB8AC3E}">
        <p14:creationId xmlns:p14="http://schemas.microsoft.com/office/powerpoint/2010/main" val="209458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pole tekstowe 12"/>
          <p:cNvSpPr txBox="1"/>
          <p:nvPr/>
        </p:nvSpPr>
        <p:spPr>
          <a:xfrm>
            <a:off x="251518" y="993600"/>
            <a:ext cx="8640000" cy="5364000"/>
          </a:xfrm>
          <a:prstGeom prst="rect">
            <a:avLst/>
          </a:prstGeom>
          <a:solidFill>
            <a:srgbClr val="EAEAEA"/>
          </a:solidFill>
        </p:spPr>
        <p:txBody>
          <a:bodyPr wrap="square" rtlCol="0">
            <a:spAutoFit/>
          </a:bodyPr>
          <a:lstStyle/>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a:p>
        </p:txBody>
      </p:sp>
      <p:sp>
        <p:nvSpPr>
          <p:cNvPr id="6146" name="Symbol zastępczy numeru slajdu 10"/>
          <p:cNvSpPr txBox="1">
            <a:spLocks noGrp="1"/>
          </p:cNvSpPr>
          <p:nvPr/>
        </p:nvSpPr>
        <p:spPr bwMode="auto">
          <a:xfrm>
            <a:off x="6686962" y="6331529"/>
            <a:ext cx="1864173" cy="302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CCE3882-A7B7-4F46-9E53-DC79CC717298}" type="slidenum">
              <a:rPr lang="pl-PL" sz="1400">
                <a:solidFill>
                  <a:schemeClr val="bg2"/>
                </a:solidFill>
              </a:rPr>
              <a:pPr algn="r" eaLnBrk="1" hangingPunct="1"/>
              <a:t>8</a:t>
            </a:fld>
            <a:endParaRPr lang="pl-PL" sz="1400" dirty="0">
              <a:solidFill>
                <a:schemeClr val="bg2"/>
              </a:solidFill>
            </a:endParaRPr>
          </a:p>
        </p:txBody>
      </p:sp>
      <p:sp>
        <p:nvSpPr>
          <p:cNvPr id="6147" name="Line 6"/>
          <p:cNvSpPr>
            <a:spLocks noChangeShapeType="1"/>
          </p:cNvSpPr>
          <p:nvPr/>
        </p:nvSpPr>
        <p:spPr bwMode="auto">
          <a:xfrm>
            <a:off x="251521" y="6389688"/>
            <a:ext cx="8640960" cy="0"/>
          </a:xfrm>
          <a:prstGeom prst="line">
            <a:avLst/>
          </a:prstGeom>
          <a:noFill/>
          <a:ln w="28575">
            <a:solidFill>
              <a:srgbClr val="EF9E0D"/>
            </a:solidFill>
            <a:round/>
            <a:headEnd/>
            <a:tailEnd/>
          </a:ln>
          <a:extLst>
            <a:ext uri="{909E8E84-426E-40DD-AFC4-6F175D3DCCD1}">
              <a14:hiddenFill xmlns:a14="http://schemas.microsoft.com/office/drawing/2010/main">
                <a:noFill/>
              </a14:hiddenFill>
            </a:ext>
          </a:extLst>
        </p:spPr>
        <p:txBody>
          <a:bodyPr/>
          <a:lstStyle/>
          <a:p>
            <a:endParaRPr lang="pl-PL"/>
          </a:p>
        </p:txBody>
      </p:sp>
      <p:grpSp>
        <p:nvGrpSpPr>
          <p:cNvPr id="6148" name="Group 2"/>
          <p:cNvGrpSpPr>
            <a:grpSpLocks/>
          </p:cNvGrpSpPr>
          <p:nvPr/>
        </p:nvGrpSpPr>
        <p:grpSpPr bwMode="auto">
          <a:xfrm>
            <a:off x="251521" y="260351"/>
            <a:ext cx="8640960" cy="583938"/>
            <a:chOff x="158" y="164"/>
            <a:chExt cx="5444" cy="405"/>
          </a:xfrm>
        </p:grpSpPr>
        <p:sp>
          <p:nvSpPr>
            <p:cNvPr id="6167" name="Rectangle 3"/>
            <p:cNvSpPr>
              <a:spLocks noChangeArrowheads="1"/>
            </p:cNvSpPr>
            <p:nvPr/>
          </p:nvSpPr>
          <p:spPr bwMode="auto">
            <a:xfrm>
              <a:off x="158" y="164"/>
              <a:ext cx="5444" cy="363"/>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pl-PL" sz="2000" b="1"/>
            </a:p>
          </p:txBody>
        </p:sp>
        <p:sp>
          <p:nvSpPr>
            <p:cNvPr id="6168" name="Line 4"/>
            <p:cNvSpPr>
              <a:spLocks noChangeShapeType="1"/>
            </p:cNvSpPr>
            <p:nvPr/>
          </p:nvSpPr>
          <p:spPr bwMode="auto">
            <a:xfrm>
              <a:off x="158" y="569"/>
              <a:ext cx="5444" cy="0"/>
            </a:xfrm>
            <a:prstGeom prst="line">
              <a:avLst/>
            </a:prstGeom>
            <a:noFill/>
            <a:ln w="76200">
              <a:solidFill>
                <a:srgbClr val="EF9E0D"/>
              </a:solidFill>
              <a:round/>
              <a:headEnd/>
              <a:tailEnd/>
            </a:ln>
            <a:extLst>
              <a:ext uri="{909E8E84-426E-40DD-AFC4-6F175D3DCCD1}">
                <a14:hiddenFill xmlns:a14="http://schemas.microsoft.com/office/drawing/2010/main">
                  <a:noFill/>
                </a14:hiddenFill>
              </a:ext>
            </a:extLst>
          </p:spPr>
          <p:txBody>
            <a:bodyPr/>
            <a:lstStyle/>
            <a:p>
              <a:endParaRPr lang="pl-PL" sz="2000"/>
            </a:p>
          </p:txBody>
        </p:sp>
        <p:pic>
          <p:nvPicPr>
            <p:cNvPr id="616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 y="171"/>
              <a:ext cx="775" cy="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49" name="Prostokąt 11"/>
          <p:cNvSpPr>
            <a:spLocks noChangeArrowheads="1"/>
          </p:cNvSpPr>
          <p:nvPr/>
        </p:nvSpPr>
        <p:spPr bwMode="auto">
          <a:xfrm>
            <a:off x="1481637" y="360000"/>
            <a:ext cx="74108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pl-PL" sz="2000" b="1" dirty="0" smtClean="0">
                <a:solidFill>
                  <a:schemeClr val="accent2">
                    <a:lumMod val="75000"/>
                  </a:schemeClr>
                </a:solidFill>
              </a:rPr>
              <a:t>Formy restrukturyzacji kas</a:t>
            </a:r>
            <a:endParaRPr lang="pl-PL" sz="2000" b="1" dirty="0">
              <a:solidFill>
                <a:schemeClr val="accent2">
                  <a:lumMod val="75000"/>
                </a:schemeClr>
              </a:solidFill>
            </a:endParaRPr>
          </a:p>
        </p:txBody>
      </p:sp>
      <p:graphicFrame>
        <p:nvGraphicFramePr>
          <p:cNvPr id="3" name="Diagram 2"/>
          <p:cNvGraphicFramePr/>
          <p:nvPr>
            <p:extLst>
              <p:ext uri="{D42A27DB-BD31-4B8C-83A1-F6EECF244321}">
                <p14:modId xmlns:p14="http://schemas.microsoft.com/office/powerpoint/2010/main" val="569592802"/>
              </p:ext>
            </p:extLst>
          </p:nvPr>
        </p:nvGraphicFramePr>
        <p:xfrm>
          <a:off x="395536" y="1772816"/>
          <a:ext cx="8352928" cy="42484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Pięciokąt 1"/>
          <p:cNvSpPr/>
          <p:nvPr/>
        </p:nvSpPr>
        <p:spPr>
          <a:xfrm rot="5400000">
            <a:off x="4176000" y="-2830469"/>
            <a:ext cx="801589" cy="8568000"/>
          </a:xfrm>
          <a:custGeom>
            <a:avLst/>
            <a:gdLst>
              <a:gd name="connsiteX0" fmla="*/ 0 w 1089412"/>
              <a:gd name="connsiteY0" fmla="*/ 0 h 7501799"/>
              <a:gd name="connsiteX1" fmla="*/ 544706 w 1089412"/>
              <a:gd name="connsiteY1" fmla="*/ 0 h 7501799"/>
              <a:gd name="connsiteX2" fmla="*/ 1089412 w 1089412"/>
              <a:gd name="connsiteY2" fmla="*/ 3750900 h 7501799"/>
              <a:gd name="connsiteX3" fmla="*/ 544706 w 1089412"/>
              <a:gd name="connsiteY3" fmla="*/ 7501799 h 7501799"/>
              <a:gd name="connsiteX4" fmla="*/ 0 w 1089412"/>
              <a:gd name="connsiteY4" fmla="*/ 7501799 h 7501799"/>
              <a:gd name="connsiteX5" fmla="*/ 0 w 1089412"/>
              <a:gd name="connsiteY5" fmla="*/ 0 h 7501799"/>
              <a:gd name="connsiteX0" fmla="*/ 0 w 870340"/>
              <a:gd name="connsiteY0" fmla="*/ 0 h 7501799"/>
              <a:gd name="connsiteX1" fmla="*/ 544706 w 870340"/>
              <a:gd name="connsiteY1" fmla="*/ 0 h 7501799"/>
              <a:gd name="connsiteX2" fmla="*/ 870340 w 870340"/>
              <a:gd name="connsiteY2" fmla="*/ 3703275 h 7501799"/>
              <a:gd name="connsiteX3" fmla="*/ 544706 w 870340"/>
              <a:gd name="connsiteY3" fmla="*/ 7501799 h 7501799"/>
              <a:gd name="connsiteX4" fmla="*/ 0 w 870340"/>
              <a:gd name="connsiteY4" fmla="*/ 7501799 h 7501799"/>
              <a:gd name="connsiteX5" fmla="*/ 0 w 870340"/>
              <a:gd name="connsiteY5" fmla="*/ 0 h 7501799"/>
              <a:gd name="connsiteX0" fmla="*/ 0 w 756043"/>
              <a:gd name="connsiteY0" fmla="*/ 0 h 7501799"/>
              <a:gd name="connsiteX1" fmla="*/ 544706 w 756043"/>
              <a:gd name="connsiteY1" fmla="*/ 0 h 7501799"/>
              <a:gd name="connsiteX2" fmla="*/ 756043 w 756043"/>
              <a:gd name="connsiteY2" fmla="*/ 3674700 h 7501799"/>
              <a:gd name="connsiteX3" fmla="*/ 544706 w 756043"/>
              <a:gd name="connsiteY3" fmla="*/ 7501799 h 7501799"/>
              <a:gd name="connsiteX4" fmla="*/ 0 w 756043"/>
              <a:gd name="connsiteY4" fmla="*/ 7501799 h 7501799"/>
              <a:gd name="connsiteX5" fmla="*/ 0 w 756043"/>
              <a:gd name="connsiteY5" fmla="*/ 0 h 7501799"/>
              <a:gd name="connsiteX0" fmla="*/ 0 w 822718"/>
              <a:gd name="connsiteY0" fmla="*/ 0 h 7501799"/>
              <a:gd name="connsiteX1" fmla="*/ 544706 w 822718"/>
              <a:gd name="connsiteY1" fmla="*/ 0 h 7501799"/>
              <a:gd name="connsiteX2" fmla="*/ 822718 w 822718"/>
              <a:gd name="connsiteY2" fmla="*/ 3684225 h 7501799"/>
              <a:gd name="connsiteX3" fmla="*/ 544706 w 822718"/>
              <a:gd name="connsiteY3" fmla="*/ 7501799 h 7501799"/>
              <a:gd name="connsiteX4" fmla="*/ 0 w 822718"/>
              <a:gd name="connsiteY4" fmla="*/ 7501799 h 7501799"/>
              <a:gd name="connsiteX5" fmla="*/ 0 w 822718"/>
              <a:gd name="connsiteY5" fmla="*/ 0 h 7501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718" h="7501799">
                <a:moveTo>
                  <a:pt x="0" y="0"/>
                </a:moveTo>
                <a:lnTo>
                  <a:pt x="544706" y="0"/>
                </a:lnTo>
                <a:lnTo>
                  <a:pt x="822718" y="3684225"/>
                </a:lnTo>
                <a:lnTo>
                  <a:pt x="544706" y="7501799"/>
                </a:lnTo>
                <a:lnTo>
                  <a:pt x="0" y="7501799"/>
                </a:lnTo>
                <a:lnTo>
                  <a:pt x="0" y="0"/>
                </a:lnTo>
                <a:close/>
              </a:path>
            </a:pathLst>
          </a:custGeom>
        </p:spPr>
        <p:style>
          <a:lnRef idx="2">
            <a:schemeClr val="accent5">
              <a:shade val="50000"/>
            </a:schemeClr>
          </a:lnRef>
          <a:fillRef idx="1">
            <a:schemeClr val="accent5"/>
          </a:fillRef>
          <a:effectRef idx="0">
            <a:schemeClr val="accent5"/>
          </a:effectRef>
          <a:fontRef idx="minor">
            <a:schemeClr val="lt1"/>
          </a:fontRef>
        </p:style>
        <p:txBody>
          <a:bodyPr vert="vert270" tIns="0" bIns="0" rtlCol="0" anchor="t" anchorCtr="0"/>
          <a:lstStyle/>
          <a:p>
            <a:pPr algn="ctr" fontAlgn="auto">
              <a:spcBef>
                <a:spcPts val="0"/>
              </a:spcBef>
              <a:spcAft>
                <a:spcPts val="0"/>
              </a:spcAft>
              <a:defRPr/>
            </a:pPr>
            <a:r>
              <a:rPr lang="pl-PL" sz="1600" b="1" dirty="0" smtClean="0">
                <a:solidFill>
                  <a:schemeClr val="tx1"/>
                </a:solidFill>
              </a:rPr>
              <a:t>Potencjalne formy restrukturyzacji SKOK </a:t>
            </a:r>
          </a:p>
          <a:p>
            <a:pPr algn="ctr" fontAlgn="auto">
              <a:spcBef>
                <a:spcPts val="0"/>
              </a:spcBef>
              <a:spcAft>
                <a:spcPts val="0"/>
              </a:spcAft>
              <a:defRPr/>
            </a:pPr>
            <a:r>
              <a:rPr lang="pl-PL" sz="1600" b="1" dirty="0" smtClean="0">
                <a:solidFill>
                  <a:schemeClr val="tx1"/>
                </a:solidFill>
              </a:rPr>
              <a:t>w przypadku wystąpienia niebezpieczeństwa niewypłacalności</a:t>
            </a:r>
            <a:endParaRPr lang="pl-PL" sz="1600" b="1" dirty="0">
              <a:solidFill>
                <a:schemeClr val="tx1"/>
              </a:solidFill>
            </a:endParaRPr>
          </a:p>
        </p:txBody>
      </p:sp>
    </p:spTree>
    <p:extLst>
      <p:ext uri="{BB962C8B-B14F-4D97-AF65-F5344CB8AC3E}">
        <p14:creationId xmlns:p14="http://schemas.microsoft.com/office/powerpoint/2010/main" val="3170752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Symbol zastępczy numeru slajdu 10"/>
          <p:cNvSpPr txBox="1">
            <a:spLocks noGrp="1"/>
          </p:cNvSpPr>
          <p:nvPr/>
        </p:nvSpPr>
        <p:spPr bwMode="auto">
          <a:xfrm>
            <a:off x="6686962" y="6331529"/>
            <a:ext cx="1864173" cy="302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CCE3882-A7B7-4F46-9E53-DC79CC717298}" type="slidenum">
              <a:rPr lang="pl-PL" sz="1400">
                <a:solidFill>
                  <a:schemeClr val="bg2"/>
                </a:solidFill>
              </a:rPr>
              <a:pPr algn="r" eaLnBrk="1" hangingPunct="1"/>
              <a:t>9</a:t>
            </a:fld>
            <a:endParaRPr lang="pl-PL" sz="1400" dirty="0">
              <a:solidFill>
                <a:schemeClr val="bg2"/>
              </a:solidFill>
            </a:endParaRPr>
          </a:p>
        </p:txBody>
      </p:sp>
      <p:sp>
        <p:nvSpPr>
          <p:cNvPr id="6147" name="Line 6"/>
          <p:cNvSpPr>
            <a:spLocks noChangeShapeType="1"/>
          </p:cNvSpPr>
          <p:nvPr/>
        </p:nvSpPr>
        <p:spPr bwMode="auto">
          <a:xfrm>
            <a:off x="251521" y="6389688"/>
            <a:ext cx="8640960" cy="0"/>
          </a:xfrm>
          <a:prstGeom prst="line">
            <a:avLst/>
          </a:prstGeom>
          <a:noFill/>
          <a:ln w="28575">
            <a:solidFill>
              <a:srgbClr val="EF9E0D"/>
            </a:solidFill>
            <a:round/>
            <a:headEnd/>
            <a:tailEnd/>
          </a:ln>
          <a:extLst>
            <a:ext uri="{909E8E84-426E-40DD-AFC4-6F175D3DCCD1}">
              <a14:hiddenFill xmlns:a14="http://schemas.microsoft.com/office/drawing/2010/main">
                <a:noFill/>
              </a14:hiddenFill>
            </a:ext>
          </a:extLst>
        </p:spPr>
        <p:txBody>
          <a:bodyPr/>
          <a:lstStyle/>
          <a:p>
            <a:endParaRPr lang="pl-PL"/>
          </a:p>
        </p:txBody>
      </p:sp>
      <p:grpSp>
        <p:nvGrpSpPr>
          <p:cNvPr id="6148" name="Group 2"/>
          <p:cNvGrpSpPr>
            <a:grpSpLocks/>
          </p:cNvGrpSpPr>
          <p:nvPr/>
        </p:nvGrpSpPr>
        <p:grpSpPr bwMode="auto">
          <a:xfrm>
            <a:off x="251521" y="260351"/>
            <a:ext cx="8640960" cy="583938"/>
            <a:chOff x="158" y="164"/>
            <a:chExt cx="5444" cy="405"/>
          </a:xfrm>
        </p:grpSpPr>
        <p:sp>
          <p:nvSpPr>
            <p:cNvPr id="6167" name="Rectangle 3"/>
            <p:cNvSpPr>
              <a:spLocks noChangeArrowheads="1"/>
            </p:cNvSpPr>
            <p:nvPr/>
          </p:nvSpPr>
          <p:spPr bwMode="auto">
            <a:xfrm>
              <a:off x="158" y="164"/>
              <a:ext cx="5444" cy="363"/>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pl-PL" sz="2000" b="1"/>
            </a:p>
          </p:txBody>
        </p:sp>
        <p:sp>
          <p:nvSpPr>
            <p:cNvPr id="6168" name="Line 4"/>
            <p:cNvSpPr>
              <a:spLocks noChangeShapeType="1"/>
            </p:cNvSpPr>
            <p:nvPr/>
          </p:nvSpPr>
          <p:spPr bwMode="auto">
            <a:xfrm>
              <a:off x="158" y="569"/>
              <a:ext cx="5444" cy="0"/>
            </a:xfrm>
            <a:prstGeom prst="line">
              <a:avLst/>
            </a:prstGeom>
            <a:noFill/>
            <a:ln w="76200">
              <a:solidFill>
                <a:srgbClr val="EF9E0D"/>
              </a:solidFill>
              <a:round/>
              <a:headEnd/>
              <a:tailEnd/>
            </a:ln>
            <a:extLst>
              <a:ext uri="{909E8E84-426E-40DD-AFC4-6F175D3DCCD1}">
                <a14:hiddenFill xmlns:a14="http://schemas.microsoft.com/office/drawing/2010/main">
                  <a:noFill/>
                </a14:hiddenFill>
              </a:ext>
            </a:extLst>
          </p:spPr>
          <p:txBody>
            <a:bodyPr/>
            <a:lstStyle/>
            <a:p>
              <a:endParaRPr lang="pl-PL" sz="2000"/>
            </a:p>
          </p:txBody>
        </p:sp>
        <p:pic>
          <p:nvPicPr>
            <p:cNvPr id="616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 y="171"/>
              <a:ext cx="775" cy="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49" name="Prostokąt 11"/>
          <p:cNvSpPr>
            <a:spLocks noChangeArrowheads="1"/>
          </p:cNvSpPr>
          <p:nvPr/>
        </p:nvSpPr>
        <p:spPr bwMode="auto">
          <a:xfrm>
            <a:off x="1481637" y="360000"/>
            <a:ext cx="74108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pl-PL" sz="2000" b="1" dirty="0" smtClean="0">
                <a:solidFill>
                  <a:schemeClr val="accent2">
                    <a:lumMod val="75000"/>
                  </a:schemeClr>
                </a:solidFill>
              </a:rPr>
              <a:t>Warunki udzielenia wsparcia</a:t>
            </a:r>
            <a:endParaRPr lang="pl-PL" sz="2000" b="1" dirty="0">
              <a:solidFill>
                <a:schemeClr val="accent2">
                  <a:lumMod val="75000"/>
                </a:schemeClr>
              </a:solidFill>
            </a:endParaRPr>
          </a:p>
        </p:txBody>
      </p:sp>
      <p:grpSp>
        <p:nvGrpSpPr>
          <p:cNvPr id="4" name="Grupa 3"/>
          <p:cNvGrpSpPr/>
          <p:nvPr/>
        </p:nvGrpSpPr>
        <p:grpSpPr>
          <a:xfrm>
            <a:off x="248892" y="2134833"/>
            <a:ext cx="8523286" cy="3740461"/>
            <a:chOff x="248892" y="2134833"/>
            <a:chExt cx="8523286" cy="3740461"/>
          </a:xfrm>
        </p:grpSpPr>
        <p:sp>
          <p:nvSpPr>
            <p:cNvPr id="6" name="Dowolny kształt 5"/>
            <p:cNvSpPr/>
            <p:nvPr/>
          </p:nvSpPr>
          <p:spPr>
            <a:xfrm>
              <a:off x="248892" y="2134833"/>
              <a:ext cx="591343" cy="844775"/>
            </a:xfrm>
            <a:custGeom>
              <a:avLst/>
              <a:gdLst>
                <a:gd name="connsiteX0" fmla="*/ 0 w 844775"/>
                <a:gd name="connsiteY0" fmla="*/ 0 h 591343"/>
                <a:gd name="connsiteX1" fmla="*/ 549104 w 844775"/>
                <a:gd name="connsiteY1" fmla="*/ 0 h 591343"/>
                <a:gd name="connsiteX2" fmla="*/ 844775 w 844775"/>
                <a:gd name="connsiteY2" fmla="*/ 295672 h 591343"/>
                <a:gd name="connsiteX3" fmla="*/ 549104 w 844775"/>
                <a:gd name="connsiteY3" fmla="*/ 591343 h 591343"/>
                <a:gd name="connsiteX4" fmla="*/ 0 w 844775"/>
                <a:gd name="connsiteY4" fmla="*/ 591343 h 591343"/>
                <a:gd name="connsiteX5" fmla="*/ 295672 w 844775"/>
                <a:gd name="connsiteY5" fmla="*/ 295672 h 591343"/>
                <a:gd name="connsiteX6" fmla="*/ 0 w 844775"/>
                <a:gd name="connsiteY6" fmla="*/ 0 h 591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4775" h="591343">
                  <a:moveTo>
                    <a:pt x="844775" y="0"/>
                  </a:moveTo>
                  <a:lnTo>
                    <a:pt x="844775" y="384373"/>
                  </a:lnTo>
                  <a:lnTo>
                    <a:pt x="422387" y="591343"/>
                  </a:lnTo>
                  <a:lnTo>
                    <a:pt x="0" y="384373"/>
                  </a:lnTo>
                  <a:lnTo>
                    <a:pt x="0" y="0"/>
                  </a:lnTo>
                  <a:lnTo>
                    <a:pt x="422387" y="206971"/>
                  </a:lnTo>
                  <a:lnTo>
                    <a:pt x="844775" y="0"/>
                  </a:lnTo>
                  <a:close/>
                </a:path>
              </a:pathLst>
            </a:custGeom>
          </p:spPr>
          <p:style>
            <a:lnRef idx="1">
              <a:schemeClr val="accent2">
                <a:alpha val="90000"/>
                <a:hueOff val="0"/>
                <a:satOff val="0"/>
                <a:lumOff val="0"/>
                <a:alphaOff val="0"/>
              </a:schemeClr>
            </a:lnRef>
            <a:fillRef idx="3">
              <a:schemeClr val="accent2">
                <a:alpha val="90000"/>
                <a:hueOff val="0"/>
                <a:satOff val="0"/>
                <a:lumOff val="0"/>
                <a:alphaOff val="0"/>
              </a:schemeClr>
            </a:fillRef>
            <a:effectRef idx="3">
              <a:schemeClr val="accent2">
                <a:alpha val="90000"/>
                <a:hueOff val="0"/>
                <a:satOff val="0"/>
                <a:lumOff val="0"/>
                <a:alphaOff val="0"/>
              </a:schemeClr>
            </a:effectRef>
            <a:fontRef idx="minor">
              <a:schemeClr val="lt1"/>
            </a:fontRef>
          </p:style>
          <p:txBody>
            <a:bodyPr spcFirstLastPara="0" vert="horz" wrap="square" lIns="4446" tIns="300117" rIns="4444" bIns="300116" numCol="1" spcCol="1270" anchor="ctr" anchorCtr="0">
              <a:noAutofit/>
            </a:bodyPr>
            <a:lstStyle/>
            <a:p>
              <a:pPr lvl="0" algn="ctr" defTabSz="311150">
                <a:lnSpc>
                  <a:spcPct val="90000"/>
                </a:lnSpc>
                <a:spcBef>
                  <a:spcPct val="0"/>
                </a:spcBef>
                <a:spcAft>
                  <a:spcPct val="35000"/>
                </a:spcAft>
              </a:pPr>
              <a:endParaRPr lang="pl-PL" sz="700" kern="1200" dirty="0" smtClean="0"/>
            </a:p>
            <a:p>
              <a:pPr lvl="0" algn="ctr" defTabSz="311150">
                <a:lnSpc>
                  <a:spcPct val="90000"/>
                </a:lnSpc>
                <a:spcBef>
                  <a:spcPct val="0"/>
                </a:spcBef>
                <a:spcAft>
                  <a:spcPct val="35000"/>
                </a:spcAft>
              </a:pPr>
              <a:endParaRPr lang="pl-PL" sz="700" kern="1200" dirty="0"/>
            </a:p>
          </p:txBody>
        </p:sp>
        <p:sp>
          <p:nvSpPr>
            <p:cNvPr id="7" name="Dowolny kształt 6"/>
            <p:cNvSpPr/>
            <p:nvPr/>
          </p:nvSpPr>
          <p:spPr>
            <a:xfrm>
              <a:off x="866578" y="2584202"/>
              <a:ext cx="7905600" cy="549104"/>
            </a:xfrm>
            <a:custGeom>
              <a:avLst/>
              <a:gdLst>
                <a:gd name="connsiteX0" fmla="*/ 91519 w 549104"/>
                <a:gd name="connsiteY0" fmla="*/ 0 h 7905600"/>
                <a:gd name="connsiteX1" fmla="*/ 457585 w 549104"/>
                <a:gd name="connsiteY1" fmla="*/ 0 h 7905600"/>
                <a:gd name="connsiteX2" fmla="*/ 549104 w 549104"/>
                <a:gd name="connsiteY2" fmla="*/ 91519 h 7905600"/>
                <a:gd name="connsiteX3" fmla="*/ 549104 w 549104"/>
                <a:gd name="connsiteY3" fmla="*/ 7905600 h 7905600"/>
                <a:gd name="connsiteX4" fmla="*/ 549104 w 549104"/>
                <a:gd name="connsiteY4" fmla="*/ 7905600 h 7905600"/>
                <a:gd name="connsiteX5" fmla="*/ 0 w 549104"/>
                <a:gd name="connsiteY5" fmla="*/ 7905600 h 7905600"/>
                <a:gd name="connsiteX6" fmla="*/ 0 w 549104"/>
                <a:gd name="connsiteY6" fmla="*/ 7905600 h 7905600"/>
                <a:gd name="connsiteX7" fmla="*/ 0 w 549104"/>
                <a:gd name="connsiteY7" fmla="*/ 91519 h 7905600"/>
                <a:gd name="connsiteX8" fmla="*/ 91519 w 549104"/>
                <a:gd name="connsiteY8" fmla="*/ 0 h 790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9104" h="7905600">
                  <a:moveTo>
                    <a:pt x="549104" y="1317624"/>
                  </a:moveTo>
                  <a:lnTo>
                    <a:pt x="549104" y="6587976"/>
                  </a:lnTo>
                  <a:cubicBezTo>
                    <a:pt x="549104" y="7315686"/>
                    <a:pt x="546258" y="7905600"/>
                    <a:pt x="542747" y="7905600"/>
                  </a:cubicBezTo>
                  <a:lnTo>
                    <a:pt x="0" y="7905600"/>
                  </a:lnTo>
                  <a:lnTo>
                    <a:pt x="0" y="7905600"/>
                  </a:lnTo>
                  <a:lnTo>
                    <a:pt x="0" y="0"/>
                  </a:lnTo>
                  <a:lnTo>
                    <a:pt x="0" y="0"/>
                  </a:lnTo>
                  <a:lnTo>
                    <a:pt x="542747" y="0"/>
                  </a:lnTo>
                  <a:cubicBezTo>
                    <a:pt x="546258" y="0"/>
                    <a:pt x="549104" y="589914"/>
                    <a:pt x="549104" y="1317624"/>
                  </a:cubicBezTo>
                  <a:close/>
                </a:path>
              </a:pathLst>
            </a:custGeom>
          </p:spPr>
          <p:style>
            <a:lnRef idx="1">
              <a:schemeClr val="accent2">
                <a:alpha val="90000"/>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3793" tIns="36964" rIns="36964" bIns="36966" numCol="1" spcCol="1270" anchor="ctr" anchorCtr="0">
              <a:noAutofit/>
            </a:bodyPr>
            <a:lstStyle/>
            <a:p>
              <a:pPr marL="171450" lvl="1" indent="-171450" algn="l" defTabSz="711200">
                <a:lnSpc>
                  <a:spcPct val="90000"/>
                </a:lnSpc>
                <a:spcBef>
                  <a:spcPct val="0"/>
                </a:spcBef>
                <a:spcAft>
                  <a:spcPct val="15000"/>
                </a:spcAft>
                <a:buChar char="••"/>
              </a:pPr>
              <a:r>
                <a:rPr lang="pl-PL" sz="1600" b="1" kern="1200" dirty="0" smtClean="0"/>
                <a:t>Uznanie przez Zarząd Funduszu przedstawionych przez przejmującego lub nabywcę wyników badania sprawozdania finansowego</a:t>
              </a:r>
              <a:endParaRPr lang="pl-PL" sz="1600" b="1" kern="1200" dirty="0"/>
            </a:p>
          </p:txBody>
        </p:sp>
        <p:sp>
          <p:nvSpPr>
            <p:cNvPr id="8" name="Dowolny kształt 7"/>
            <p:cNvSpPr/>
            <p:nvPr/>
          </p:nvSpPr>
          <p:spPr>
            <a:xfrm>
              <a:off x="248892" y="2858754"/>
              <a:ext cx="591343" cy="844775"/>
            </a:xfrm>
            <a:custGeom>
              <a:avLst/>
              <a:gdLst>
                <a:gd name="connsiteX0" fmla="*/ 0 w 844775"/>
                <a:gd name="connsiteY0" fmla="*/ 0 h 591343"/>
                <a:gd name="connsiteX1" fmla="*/ 549104 w 844775"/>
                <a:gd name="connsiteY1" fmla="*/ 0 h 591343"/>
                <a:gd name="connsiteX2" fmla="*/ 844775 w 844775"/>
                <a:gd name="connsiteY2" fmla="*/ 295672 h 591343"/>
                <a:gd name="connsiteX3" fmla="*/ 549104 w 844775"/>
                <a:gd name="connsiteY3" fmla="*/ 591343 h 591343"/>
                <a:gd name="connsiteX4" fmla="*/ 0 w 844775"/>
                <a:gd name="connsiteY4" fmla="*/ 591343 h 591343"/>
                <a:gd name="connsiteX5" fmla="*/ 295672 w 844775"/>
                <a:gd name="connsiteY5" fmla="*/ 295672 h 591343"/>
                <a:gd name="connsiteX6" fmla="*/ 0 w 844775"/>
                <a:gd name="connsiteY6" fmla="*/ 0 h 591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4775" h="591343">
                  <a:moveTo>
                    <a:pt x="844775" y="0"/>
                  </a:moveTo>
                  <a:lnTo>
                    <a:pt x="844775" y="384373"/>
                  </a:lnTo>
                  <a:lnTo>
                    <a:pt x="422387" y="591343"/>
                  </a:lnTo>
                  <a:lnTo>
                    <a:pt x="0" y="384373"/>
                  </a:lnTo>
                  <a:lnTo>
                    <a:pt x="0" y="0"/>
                  </a:lnTo>
                  <a:lnTo>
                    <a:pt x="422387" y="206971"/>
                  </a:lnTo>
                  <a:lnTo>
                    <a:pt x="844775" y="0"/>
                  </a:lnTo>
                  <a:close/>
                </a:path>
              </a:pathLst>
            </a:custGeom>
          </p:spPr>
          <p:style>
            <a:lnRef idx="1">
              <a:schemeClr val="accent2">
                <a:alpha val="90000"/>
                <a:hueOff val="0"/>
                <a:satOff val="0"/>
                <a:lumOff val="0"/>
                <a:alphaOff val="-10000"/>
              </a:schemeClr>
            </a:lnRef>
            <a:fillRef idx="3">
              <a:schemeClr val="accent2">
                <a:alpha val="90000"/>
                <a:hueOff val="0"/>
                <a:satOff val="0"/>
                <a:lumOff val="0"/>
                <a:alphaOff val="-10000"/>
              </a:schemeClr>
            </a:fillRef>
            <a:effectRef idx="3">
              <a:schemeClr val="accent2">
                <a:alpha val="90000"/>
                <a:hueOff val="0"/>
                <a:satOff val="0"/>
                <a:lumOff val="0"/>
                <a:alphaOff val="-10000"/>
              </a:schemeClr>
            </a:effectRef>
            <a:fontRef idx="minor">
              <a:schemeClr val="lt1"/>
            </a:fontRef>
          </p:style>
          <p:txBody>
            <a:bodyPr spcFirstLastPara="0" vert="horz" wrap="square" lIns="4446" tIns="300117" rIns="4444" bIns="300116" numCol="1" spcCol="1270" anchor="ctr" anchorCtr="0">
              <a:noAutofit/>
            </a:bodyPr>
            <a:lstStyle/>
            <a:p>
              <a:pPr lvl="0" algn="ctr" defTabSz="311150">
                <a:lnSpc>
                  <a:spcPct val="90000"/>
                </a:lnSpc>
                <a:spcBef>
                  <a:spcPct val="0"/>
                </a:spcBef>
                <a:spcAft>
                  <a:spcPct val="35000"/>
                </a:spcAft>
              </a:pPr>
              <a:endParaRPr lang="pl-PL" sz="700" kern="1200" dirty="0"/>
            </a:p>
          </p:txBody>
        </p:sp>
        <p:sp>
          <p:nvSpPr>
            <p:cNvPr id="10" name="Dowolny kształt 9"/>
            <p:cNvSpPr/>
            <p:nvPr/>
          </p:nvSpPr>
          <p:spPr>
            <a:xfrm>
              <a:off x="248892" y="3582676"/>
              <a:ext cx="591343" cy="844775"/>
            </a:xfrm>
            <a:custGeom>
              <a:avLst/>
              <a:gdLst>
                <a:gd name="connsiteX0" fmla="*/ 0 w 844775"/>
                <a:gd name="connsiteY0" fmla="*/ 0 h 591343"/>
                <a:gd name="connsiteX1" fmla="*/ 549104 w 844775"/>
                <a:gd name="connsiteY1" fmla="*/ 0 h 591343"/>
                <a:gd name="connsiteX2" fmla="*/ 844775 w 844775"/>
                <a:gd name="connsiteY2" fmla="*/ 295672 h 591343"/>
                <a:gd name="connsiteX3" fmla="*/ 549104 w 844775"/>
                <a:gd name="connsiteY3" fmla="*/ 591343 h 591343"/>
                <a:gd name="connsiteX4" fmla="*/ 0 w 844775"/>
                <a:gd name="connsiteY4" fmla="*/ 591343 h 591343"/>
                <a:gd name="connsiteX5" fmla="*/ 295672 w 844775"/>
                <a:gd name="connsiteY5" fmla="*/ 295672 h 591343"/>
                <a:gd name="connsiteX6" fmla="*/ 0 w 844775"/>
                <a:gd name="connsiteY6" fmla="*/ 0 h 591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4775" h="591343">
                  <a:moveTo>
                    <a:pt x="844775" y="0"/>
                  </a:moveTo>
                  <a:lnTo>
                    <a:pt x="844775" y="384373"/>
                  </a:lnTo>
                  <a:lnTo>
                    <a:pt x="422387" y="591343"/>
                  </a:lnTo>
                  <a:lnTo>
                    <a:pt x="0" y="384373"/>
                  </a:lnTo>
                  <a:lnTo>
                    <a:pt x="0" y="0"/>
                  </a:lnTo>
                  <a:lnTo>
                    <a:pt x="422387" y="206971"/>
                  </a:lnTo>
                  <a:lnTo>
                    <a:pt x="844775" y="0"/>
                  </a:lnTo>
                  <a:close/>
                </a:path>
              </a:pathLst>
            </a:custGeom>
          </p:spPr>
          <p:style>
            <a:lnRef idx="1">
              <a:schemeClr val="accent2">
                <a:alpha val="90000"/>
                <a:hueOff val="0"/>
                <a:satOff val="0"/>
                <a:lumOff val="0"/>
                <a:alphaOff val="-20000"/>
              </a:schemeClr>
            </a:lnRef>
            <a:fillRef idx="3">
              <a:schemeClr val="accent2">
                <a:alpha val="90000"/>
                <a:hueOff val="0"/>
                <a:satOff val="0"/>
                <a:lumOff val="0"/>
                <a:alphaOff val="-20000"/>
              </a:schemeClr>
            </a:fillRef>
            <a:effectRef idx="3">
              <a:schemeClr val="accent2">
                <a:alpha val="90000"/>
                <a:hueOff val="0"/>
                <a:satOff val="0"/>
                <a:lumOff val="0"/>
                <a:alphaOff val="-20000"/>
              </a:schemeClr>
            </a:effectRef>
            <a:fontRef idx="minor">
              <a:schemeClr val="lt1"/>
            </a:fontRef>
          </p:style>
          <p:txBody>
            <a:bodyPr spcFirstLastPara="0" vert="horz" wrap="square" lIns="4446" tIns="300117" rIns="4444" bIns="300116" numCol="1" spcCol="1270" anchor="ctr" anchorCtr="0">
              <a:noAutofit/>
            </a:bodyPr>
            <a:lstStyle/>
            <a:p>
              <a:pPr lvl="0" algn="ctr" defTabSz="311150">
                <a:lnSpc>
                  <a:spcPct val="90000"/>
                </a:lnSpc>
                <a:spcBef>
                  <a:spcPct val="0"/>
                </a:spcBef>
                <a:spcAft>
                  <a:spcPct val="35000"/>
                </a:spcAft>
              </a:pPr>
              <a:endParaRPr lang="pl-PL" sz="700" kern="1200" dirty="0" smtClean="0"/>
            </a:p>
            <a:p>
              <a:pPr lvl="0" algn="ctr" defTabSz="311150">
                <a:lnSpc>
                  <a:spcPct val="90000"/>
                </a:lnSpc>
                <a:spcBef>
                  <a:spcPct val="0"/>
                </a:spcBef>
                <a:spcAft>
                  <a:spcPct val="35000"/>
                </a:spcAft>
              </a:pPr>
              <a:endParaRPr lang="pl-PL" sz="700" kern="1200" dirty="0"/>
            </a:p>
          </p:txBody>
        </p:sp>
        <p:sp>
          <p:nvSpPr>
            <p:cNvPr id="11" name="Dowolny kształt 10"/>
            <p:cNvSpPr/>
            <p:nvPr/>
          </p:nvSpPr>
          <p:spPr>
            <a:xfrm>
              <a:off x="827584" y="3455958"/>
              <a:ext cx="7916116" cy="549105"/>
            </a:xfrm>
            <a:custGeom>
              <a:avLst/>
              <a:gdLst>
                <a:gd name="connsiteX0" fmla="*/ 91519 w 549104"/>
                <a:gd name="connsiteY0" fmla="*/ 0 h 7916115"/>
                <a:gd name="connsiteX1" fmla="*/ 457585 w 549104"/>
                <a:gd name="connsiteY1" fmla="*/ 0 h 7916115"/>
                <a:gd name="connsiteX2" fmla="*/ 549104 w 549104"/>
                <a:gd name="connsiteY2" fmla="*/ 91519 h 7916115"/>
                <a:gd name="connsiteX3" fmla="*/ 549104 w 549104"/>
                <a:gd name="connsiteY3" fmla="*/ 7916115 h 7916115"/>
                <a:gd name="connsiteX4" fmla="*/ 549104 w 549104"/>
                <a:gd name="connsiteY4" fmla="*/ 7916115 h 7916115"/>
                <a:gd name="connsiteX5" fmla="*/ 0 w 549104"/>
                <a:gd name="connsiteY5" fmla="*/ 7916115 h 7916115"/>
                <a:gd name="connsiteX6" fmla="*/ 0 w 549104"/>
                <a:gd name="connsiteY6" fmla="*/ 7916115 h 7916115"/>
                <a:gd name="connsiteX7" fmla="*/ 0 w 549104"/>
                <a:gd name="connsiteY7" fmla="*/ 91519 h 7916115"/>
                <a:gd name="connsiteX8" fmla="*/ 91519 w 549104"/>
                <a:gd name="connsiteY8" fmla="*/ 0 h 7916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9104" h="7916115">
                  <a:moveTo>
                    <a:pt x="549104" y="1319381"/>
                  </a:moveTo>
                  <a:lnTo>
                    <a:pt x="549104" y="6596734"/>
                  </a:lnTo>
                  <a:cubicBezTo>
                    <a:pt x="549104" y="7325410"/>
                    <a:pt x="546262" y="7916108"/>
                    <a:pt x="542756" y="7916108"/>
                  </a:cubicBezTo>
                  <a:lnTo>
                    <a:pt x="0" y="7916108"/>
                  </a:lnTo>
                  <a:lnTo>
                    <a:pt x="0" y="7916108"/>
                  </a:lnTo>
                  <a:lnTo>
                    <a:pt x="0" y="7"/>
                  </a:lnTo>
                  <a:lnTo>
                    <a:pt x="0" y="7"/>
                  </a:lnTo>
                  <a:lnTo>
                    <a:pt x="542756" y="7"/>
                  </a:lnTo>
                  <a:cubicBezTo>
                    <a:pt x="546262" y="7"/>
                    <a:pt x="549104" y="590705"/>
                    <a:pt x="549104" y="1319381"/>
                  </a:cubicBezTo>
                  <a:close/>
                </a:path>
              </a:pathLst>
            </a:custGeom>
          </p:spPr>
          <p:style>
            <a:lnRef idx="1">
              <a:schemeClr val="accent2">
                <a:alpha val="90000"/>
                <a:hueOff val="0"/>
                <a:satOff val="0"/>
                <a:lumOff val="0"/>
                <a:alphaOff val="-2000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3793" tIns="36965" rIns="36965" bIns="36966" numCol="1" spcCol="1270" anchor="ctr" anchorCtr="0">
              <a:noAutofit/>
            </a:bodyPr>
            <a:lstStyle/>
            <a:p>
              <a:pPr marL="171450" lvl="1" indent="-171450" algn="l" defTabSz="711200">
                <a:lnSpc>
                  <a:spcPct val="90000"/>
                </a:lnSpc>
                <a:spcBef>
                  <a:spcPct val="0"/>
                </a:spcBef>
                <a:spcAft>
                  <a:spcPct val="15000"/>
                </a:spcAft>
                <a:buChar char="••"/>
              </a:pPr>
              <a:endParaRPr lang="pl-PL" sz="1600" b="0" kern="1200" dirty="0"/>
            </a:p>
            <a:p>
              <a:pPr marL="171450" lvl="1" indent="-171450" algn="l" defTabSz="711200">
                <a:lnSpc>
                  <a:spcPct val="90000"/>
                </a:lnSpc>
                <a:spcBef>
                  <a:spcPct val="0"/>
                </a:spcBef>
                <a:spcAft>
                  <a:spcPct val="15000"/>
                </a:spcAft>
                <a:buChar char="••"/>
              </a:pPr>
              <a:endParaRPr lang="pl-PL" sz="1600" kern="1200" dirty="0"/>
            </a:p>
            <a:p>
              <a:pPr marL="171450" lvl="1" indent="-171450" algn="l" defTabSz="711200">
                <a:lnSpc>
                  <a:spcPct val="90000"/>
                </a:lnSpc>
                <a:spcBef>
                  <a:spcPct val="0"/>
                </a:spcBef>
                <a:spcAft>
                  <a:spcPct val="15000"/>
                </a:spcAft>
                <a:buChar char="••"/>
              </a:pPr>
              <a:r>
                <a:rPr lang="pl-PL" sz="1600" b="1" kern="1200" dirty="0" smtClean="0"/>
                <a:t>Wykorzystanie dotychczasowych funduszy własnych na pokrycie strat </a:t>
              </a:r>
              <a:endParaRPr lang="pl-PL" sz="1600" b="1" kern="1200" dirty="0"/>
            </a:p>
            <a:p>
              <a:pPr marL="285750" lvl="1" indent="-285750" algn="l" defTabSz="1600200">
                <a:lnSpc>
                  <a:spcPct val="90000"/>
                </a:lnSpc>
                <a:spcBef>
                  <a:spcPct val="0"/>
                </a:spcBef>
                <a:spcAft>
                  <a:spcPct val="15000"/>
                </a:spcAft>
                <a:buChar char="••"/>
              </a:pPr>
              <a:endParaRPr lang="pl-PL" sz="3600" b="0" kern="1200" dirty="0"/>
            </a:p>
          </p:txBody>
        </p:sp>
        <p:sp>
          <p:nvSpPr>
            <p:cNvPr id="12" name="Dowolny kształt 11"/>
            <p:cNvSpPr/>
            <p:nvPr/>
          </p:nvSpPr>
          <p:spPr>
            <a:xfrm>
              <a:off x="248892" y="4306597"/>
              <a:ext cx="591343" cy="844775"/>
            </a:xfrm>
            <a:custGeom>
              <a:avLst/>
              <a:gdLst>
                <a:gd name="connsiteX0" fmla="*/ 0 w 844775"/>
                <a:gd name="connsiteY0" fmla="*/ 0 h 591343"/>
                <a:gd name="connsiteX1" fmla="*/ 549104 w 844775"/>
                <a:gd name="connsiteY1" fmla="*/ 0 h 591343"/>
                <a:gd name="connsiteX2" fmla="*/ 844775 w 844775"/>
                <a:gd name="connsiteY2" fmla="*/ 295672 h 591343"/>
                <a:gd name="connsiteX3" fmla="*/ 549104 w 844775"/>
                <a:gd name="connsiteY3" fmla="*/ 591343 h 591343"/>
                <a:gd name="connsiteX4" fmla="*/ 0 w 844775"/>
                <a:gd name="connsiteY4" fmla="*/ 591343 h 591343"/>
                <a:gd name="connsiteX5" fmla="*/ 295672 w 844775"/>
                <a:gd name="connsiteY5" fmla="*/ 295672 h 591343"/>
                <a:gd name="connsiteX6" fmla="*/ 0 w 844775"/>
                <a:gd name="connsiteY6" fmla="*/ 0 h 591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4775" h="591343">
                  <a:moveTo>
                    <a:pt x="844775" y="0"/>
                  </a:moveTo>
                  <a:lnTo>
                    <a:pt x="844775" y="384373"/>
                  </a:lnTo>
                  <a:lnTo>
                    <a:pt x="422387" y="591343"/>
                  </a:lnTo>
                  <a:lnTo>
                    <a:pt x="0" y="384373"/>
                  </a:lnTo>
                  <a:lnTo>
                    <a:pt x="0" y="0"/>
                  </a:lnTo>
                  <a:lnTo>
                    <a:pt x="422387" y="206971"/>
                  </a:lnTo>
                  <a:lnTo>
                    <a:pt x="844775" y="0"/>
                  </a:lnTo>
                  <a:close/>
                </a:path>
              </a:pathLst>
            </a:custGeom>
          </p:spPr>
          <p:style>
            <a:lnRef idx="1">
              <a:schemeClr val="accent2">
                <a:alpha val="90000"/>
                <a:hueOff val="0"/>
                <a:satOff val="0"/>
                <a:lumOff val="0"/>
                <a:alphaOff val="-30000"/>
              </a:schemeClr>
            </a:lnRef>
            <a:fillRef idx="3">
              <a:schemeClr val="accent2">
                <a:alpha val="90000"/>
                <a:hueOff val="0"/>
                <a:satOff val="0"/>
                <a:lumOff val="0"/>
                <a:alphaOff val="-30000"/>
              </a:schemeClr>
            </a:fillRef>
            <a:effectRef idx="3">
              <a:schemeClr val="accent2">
                <a:alpha val="90000"/>
                <a:hueOff val="0"/>
                <a:satOff val="0"/>
                <a:lumOff val="0"/>
                <a:alphaOff val="-30000"/>
              </a:schemeClr>
            </a:effectRef>
            <a:fontRef idx="minor">
              <a:schemeClr val="lt1"/>
            </a:fontRef>
          </p:style>
          <p:txBody>
            <a:bodyPr spcFirstLastPara="0" vert="horz" wrap="square" lIns="4446" tIns="300117" rIns="4444" bIns="300116" numCol="1" spcCol="1270" anchor="ctr" anchorCtr="0">
              <a:noAutofit/>
            </a:bodyPr>
            <a:lstStyle/>
            <a:p>
              <a:pPr lvl="0" algn="ctr" defTabSz="311150">
                <a:lnSpc>
                  <a:spcPct val="90000"/>
                </a:lnSpc>
                <a:spcBef>
                  <a:spcPct val="0"/>
                </a:spcBef>
                <a:spcAft>
                  <a:spcPct val="35000"/>
                </a:spcAft>
              </a:pPr>
              <a:endParaRPr lang="pl-PL" sz="700" kern="1200" dirty="0"/>
            </a:p>
          </p:txBody>
        </p:sp>
        <p:sp>
          <p:nvSpPr>
            <p:cNvPr id="13" name="Dowolny kształt 12"/>
            <p:cNvSpPr/>
            <p:nvPr/>
          </p:nvSpPr>
          <p:spPr>
            <a:xfrm>
              <a:off x="840235" y="4149080"/>
              <a:ext cx="7905600" cy="549104"/>
            </a:xfrm>
            <a:custGeom>
              <a:avLst/>
              <a:gdLst>
                <a:gd name="connsiteX0" fmla="*/ 91519 w 549104"/>
                <a:gd name="connsiteY0" fmla="*/ 0 h 7905600"/>
                <a:gd name="connsiteX1" fmla="*/ 457585 w 549104"/>
                <a:gd name="connsiteY1" fmla="*/ 0 h 7905600"/>
                <a:gd name="connsiteX2" fmla="*/ 549104 w 549104"/>
                <a:gd name="connsiteY2" fmla="*/ 91519 h 7905600"/>
                <a:gd name="connsiteX3" fmla="*/ 549104 w 549104"/>
                <a:gd name="connsiteY3" fmla="*/ 7905600 h 7905600"/>
                <a:gd name="connsiteX4" fmla="*/ 549104 w 549104"/>
                <a:gd name="connsiteY4" fmla="*/ 7905600 h 7905600"/>
                <a:gd name="connsiteX5" fmla="*/ 0 w 549104"/>
                <a:gd name="connsiteY5" fmla="*/ 7905600 h 7905600"/>
                <a:gd name="connsiteX6" fmla="*/ 0 w 549104"/>
                <a:gd name="connsiteY6" fmla="*/ 7905600 h 7905600"/>
                <a:gd name="connsiteX7" fmla="*/ 0 w 549104"/>
                <a:gd name="connsiteY7" fmla="*/ 91519 h 7905600"/>
                <a:gd name="connsiteX8" fmla="*/ 91519 w 549104"/>
                <a:gd name="connsiteY8" fmla="*/ 0 h 790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9104" h="7905600">
                  <a:moveTo>
                    <a:pt x="549104" y="1317624"/>
                  </a:moveTo>
                  <a:lnTo>
                    <a:pt x="549104" y="6587976"/>
                  </a:lnTo>
                  <a:cubicBezTo>
                    <a:pt x="549104" y="7315686"/>
                    <a:pt x="546258" y="7905600"/>
                    <a:pt x="542747" y="7905600"/>
                  </a:cubicBezTo>
                  <a:lnTo>
                    <a:pt x="0" y="7905600"/>
                  </a:lnTo>
                  <a:lnTo>
                    <a:pt x="0" y="7905600"/>
                  </a:lnTo>
                  <a:lnTo>
                    <a:pt x="0" y="0"/>
                  </a:lnTo>
                  <a:lnTo>
                    <a:pt x="0" y="0"/>
                  </a:lnTo>
                  <a:lnTo>
                    <a:pt x="542747" y="0"/>
                  </a:lnTo>
                  <a:cubicBezTo>
                    <a:pt x="546258" y="0"/>
                    <a:pt x="549104" y="589914"/>
                    <a:pt x="549104" y="1317624"/>
                  </a:cubicBezTo>
                  <a:close/>
                </a:path>
              </a:pathLst>
            </a:custGeom>
          </p:spPr>
          <p:style>
            <a:lnRef idx="1">
              <a:schemeClr val="accent2">
                <a:alpha val="90000"/>
                <a:hueOff val="0"/>
                <a:satOff val="0"/>
                <a:lumOff val="0"/>
                <a:alphaOff val="-3000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3793" tIns="36964" rIns="36964" bIns="36966" numCol="1" spcCol="1270" anchor="ctr" anchorCtr="0">
              <a:noAutofit/>
            </a:bodyPr>
            <a:lstStyle/>
            <a:p>
              <a:pPr marL="171450" lvl="1" indent="-171450" algn="l" defTabSz="711200">
                <a:lnSpc>
                  <a:spcPct val="90000"/>
                </a:lnSpc>
                <a:spcBef>
                  <a:spcPct val="0"/>
                </a:spcBef>
                <a:spcAft>
                  <a:spcPct val="15000"/>
                </a:spcAft>
                <a:buChar char="••"/>
              </a:pPr>
              <a:r>
                <a:rPr lang="pl-PL" sz="1600" b="1" kern="1200" dirty="0" smtClean="0"/>
                <a:t>Łączna wysokość wsparcia nie jest wyższa niż suma środków gwarantowanych na przejmowanych rachunkach deponentów kasy</a:t>
              </a:r>
              <a:endParaRPr lang="pl-PL" sz="1600" b="1" kern="1200" dirty="0"/>
            </a:p>
          </p:txBody>
        </p:sp>
        <p:sp>
          <p:nvSpPr>
            <p:cNvPr id="14" name="Dowolny kształt 13"/>
            <p:cNvSpPr/>
            <p:nvPr/>
          </p:nvSpPr>
          <p:spPr>
            <a:xfrm>
              <a:off x="248892" y="5030519"/>
              <a:ext cx="591343" cy="844775"/>
            </a:xfrm>
            <a:custGeom>
              <a:avLst/>
              <a:gdLst>
                <a:gd name="connsiteX0" fmla="*/ 0 w 844775"/>
                <a:gd name="connsiteY0" fmla="*/ 0 h 591343"/>
                <a:gd name="connsiteX1" fmla="*/ 549104 w 844775"/>
                <a:gd name="connsiteY1" fmla="*/ 0 h 591343"/>
                <a:gd name="connsiteX2" fmla="*/ 844775 w 844775"/>
                <a:gd name="connsiteY2" fmla="*/ 295672 h 591343"/>
                <a:gd name="connsiteX3" fmla="*/ 549104 w 844775"/>
                <a:gd name="connsiteY3" fmla="*/ 591343 h 591343"/>
                <a:gd name="connsiteX4" fmla="*/ 0 w 844775"/>
                <a:gd name="connsiteY4" fmla="*/ 591343 h 591343"/>
                <a:gd name="connsiteX5" fmla="*/ 295672 w 844775"/>
                <a:gd name="connsiteY5" fmla="*/ 295672 h 591343"/>
                <a:gd name="connsiteX6" fmla="*/ 0 w 844775"/>
                <a:gd name="connsiteY6" fmla="*/ 0 h 591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4775" h="591343">
                  <a:moveTo>
                    <a:pt x="844775" y="0"/>
                  </a:moveTo>
                  <a:lnTo>
                    <a:pt x="844775" y="384373"/>
                  </a:lnTo>
                  <a:lnTo>
                    <a:pt x="422387" y="591343"/>
                  </a:lnTo>
                  <a:lnTo>
                    <a:pt x="0" y="384373"/>
                  </a:lnTo>
                  <a:lnTo>
                    <a:pt x="0" y="0"/>
                  </a:lnTo>
                  <a:lnTo>
                    <a:pt x="422387" y="206971"/>
                  </a:lnTo>
                  <a:lnTo>
                    <a:pt x="844775" y="0"/>
                  </a:lnTo>
                  <a:close/>
                </a:path>
              </a:pathLst>
            </a:custGeom>
          </p:spPr>
          <p:style>
            <a:lnRef idx="1">
              <a:schemeClr val="accent2">
                <a:alpha val="90000"/>
                <a:hueOff val="0"/>
                <a:satOff val="0"/>
                <a:lumOff val="0"/>
                <a:alphaOff val="-40000"/>
              </a:schemeClr>
            </a:lnRef>
            <a:fillRef idx="3">
              <a:schemeClr val="accent2">
                <a:alpha val="90000"/>
                <a:hueOff val="0"/>
                <a:satOff val="0"/>
                <a:lumOff val="0"/>
                <a:alphaOff val="-40000"/>
              </a:schemeClr>
            </a:fillRef>
            <a:effectRef idx="3">
              <a:schemeClr val="accent2">
                <a:alpha val="90000"/>
                <a:hueOff val="0"/>
                <a:satOff val="0"/>
                <a:lumOff val="0"/>
                <a:alphaOff val="-40000"/>
              </a:schemeClr>
            </a:effectRef>
            <a:fontRef idx="minor">
              <a:schemeClr val="lt1"/>
            </a:fontRef>
          </p:style>
          <p:txBody>
            <a:bodyPr spcFirstLastPara="0" vert="horz" wrap="square" lIns="4446" tIns="300117" rIns="4444" bIns="300116" numCol="1" spcCol="1270" anchor="ctr" anchorCtr="0">
              <a:noAutofit/>
            </a:bodyPr>
            <a:lstStyle/>
            <a:p>
              <a:pPr lvl="0" algn="ctr" defTabSz="311150">
                <a:lnSpc>
                  <a:spcPct val="90000"/>
                </a:lnSpc>
                <a:spcBef>
                  <a:spcPct val="0"/>
                </a:spcBef>
                <a:spcAft>
                  <a:spcPct val="35000"/>
                </a:spcAft>
              </a:pPr>
              <a:endParaRPr lang="pl-PL" sz="700" kern="1200" dirty="0" smtClean="0"/>
            </a:p>
            <a:p>
              <a:pPr lvl="0" algn="ctr" defTabSz="311150">
                <a:lnSpc>
                  <a:spcPct val="90000"/>
                </a:lnSpc>
                <a:spcBef>
                  <a:spcPct val="0"/>
                </a:spcBef>
                <a:spcAft>
                  <a:spcPct val="35000"/>
                </a:spcAft>
              </a:pPr>
              <a:endParaRPr lang="pl-PL" sz="700" kern="1200" dirty="0"/>
            </a:p>
          </p:txBody>
        </p:sp>
        <p:sp>
          <p:nvSpPr>
            <p:cNvPr id="15" name="Dowolny kształt 14"/>
            <p:cNvSpPr/>
            <p:nvPr/>
          </p:nvSpPr>
          <p:spPr>
            <a:xfrm>
              <a:off x="840235" y="5030519"/>
              <a:ext cx="7905600" cy="549104"/>
            </a:xfrm>
            <a:custGeom>
              <a:avLst/>
              <a:gdLst>
                <a:gd name="connsiteX0" fmla="*/ 91519 w 549104"/>
                <a:gd name="connsiteY0" fmla="*/ 0 h 7905600"/>
                <a:gd name="connsiteX1" fmla="*/ 457585 w 549104"/>
                <a:gd name="connsiteY1" fmla="*/ 0 h 7905600"/>
                <a:gd name="connsiteX2" fmla="*/ 549104 w 549104"/>
                <a:gd name="connsiteY2" fmla="*/ 91519 h 7905600"/>
                <a:gd name="connsiteX3" fmla="*/ 549104 w 549104"/>
                <a:gd name="connsiteY3" fmla="*/ 7905600 h 7905600"/>
                <a:gd name="connsiteX4" fmla="*/ 549104 w 549104"/>
                <a:gd name="connsiteY4" fmla="*/ 7905600 h 7905600"/>
                <a:gd name="connsiteX5" fmla="*/ 0 w 549104"/>
                <a:gd name="connsiteY5" fmla="*/ 7905600 h 7905600"/>
                <a:gd name="connsiteX6" fmla="*/ 0 w 549104"/>
                <a:gd name="connsiteY6" fmla="*/ 7905600 h 7905600"/>
                <a:gd name="connsiteX7" fmla="*/ 0 w 549104"/>
                <a:gd name="connsiteY7" fmla="*/ 91519 h 7905600"/>
                <a:gd name="connsiteX8" fmla="*/ 91519 w 549104"/>
                <a:gd name="connsiteY8" fmla="*/ 0 h 790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9104" h="7905600">
                  <a:moveTo>
                    <a:pt x="549104" y="1317624"/>
                  </a:moveTo>
                  <a:lnTo>
                    <a:pt x="549104" y="6587976"/>
                  </a:lnTo>
                  <a:cubicBezTo>
                    <a:pt x="549104" y="7315686"/>
                    <a:pt x="546258" y="7905600"/>
                    <a:pt x="542747" y="7905600"/>
                  </a:cubicBezTo>
                  <a:lnTo>
                    <a:pt x="0" y="7905600"/>
                  </a:lnTo>
                  <a:lnTo>
                    <a:pt x="0" y="7905600"/>
                  </a:lnTo>
                  <a:lnTo>
                    <a:pt x="0" y="0"/>
                  </a:lnTo>
                  <a:lnTo>
                    <a:pt x="0" y="0"/>
                  </a:lnTo>
                  <a:lnTo>
                    <a:pt x="542747" y="0"/>
                  </a:lnTo>
                  <a:cubicBezTo>
                    <a:pt x="546258" y="0"/>
                    <a:pt x="549104" y="589914"/>
                    <a:pt x="549104" y="1317624"/>
                  </a:cubicBezTo>
                  <a:close/>
                </a:path>
              </a:pathLst>
            </a:custGeom>
          </p:spPr>
          <p:style>
            <a:lnRef idx="1">
              <a:schemeClr val="accent2">
                <a:alpha val="90000"/>
                <a:hueOff val="0"/>
                <a:satOff val="0"/>
                <a:lumOff val="0"/>
                <a:alphaOff val="-4000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3793" tIns="36964" rIns="36964" bIns="36966" numCol="1" spcCol="1270" anchor="ctr" anchorCtr="0">
              <a:noAutofit/>
            </a:bodyPr>
            <a:lstStyle/>
            <a:p>
              <a:pPr marL="171450" lvl="1" indent="-171450" algn="l" defTabSz="711200">
                <a:lnSpc>
                  <a:spcPct val="90000"/>
                </a:lnSpc>
                <a:spcBef>
                  <a:spcPct val="0"/>
                </a:spcBef>
                <a:spcAft>
                  <a:spcPct val="15000"/>
                </a:spcAft>
                <a:buChar char="••"/>
              </a:pPr>
              <a:r>
                <a:rPr lang="pl-PL" sz="1600" b="1" kern="1200" dirty="0" smtClean="0"/>
                <a:t>Pozytywnej opinii KNF o celowości przejęcia i braku zagrożeń dla bezpieczeństwa środków gromadzonych w kasie</a:t>
              </a:r>
              <a:endParaRPr lang="pl-PL" sz="1600" b="1" kern="1200" dirty="0"/>
            </a:p>
          </p:txBody>
        </p:sp>
      </p:grpSp>
    </p:spTree>
    <p:extLst>
      <p:ext uri="{BB962C8B-B14F-4D97-AF65-F5344CB8AC3E}">
        <p14:creationId xmlns:p14="http://schemas.microsoft.com/office/powerpoint/2010/main" val="1230842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44669</TotalTime>
  <Words>3160</Words>
  <Application>Microsoft Office PowerPoint</Application>
  <PresentationFormat>Pokaz na ekranie (4:3)</PresentationFormat>
  <Paragraphs>499</Paragraphs>
  <Slides>35</Slides>
  <Notes>30</Notes>
  <HiddenSlides>0</HiddenSlides>
  <MMClips>0</MMClips>
  <ScaleCrop>false</ScaleCrop>
  <HeadingPairs>
    <vt:vector size="4" baseType="variant">
      <vt:variant>
        <vt:lpstr>Motyw</vt:lpstr>
      </vt:variant>
      <vt:variant>
        <vt:i4>1</vt:i4>
      </vt:variant>
      <vt:variant>
        <vt:lpstr>Tytuły slajdów</vt:lpstr>
      </vt:variant>
      <vt:variant>
        <vt:i4>35</vt:i4>
      </vt:variant>
    </vt:vector>
  </HeadingPairs>
  <TitlesOfParts>
    <vt:vector size="36" baseType="lpstr">
      <vt:lpstr>Projekt domyślny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Goławska Emilia</dc:creator>
  <cp:lastModifiedBy>Broda Krzysztof</cp:lastModifiedBy>
  <cp:revision>288</cp:revision>
  <cp:lastPrinted>2016-10-12T15:43:21Z</cp:lastPrinted>
  <dcterms:created xsi:type="dcterms:W3CDTF">2009-10-02T13:32:40Z</dcterms:created>
  <dcterms:modified xsi:type="dcterms:W3CDTF">2016-12-29T10:44:00Z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331958629</vt:i4>
  </property>
  <property fmtid="{D5CDD505-2E9C-101B-9397-08002B2CF9AE}" pid="3" name="_NewReviewCycle">
    <vt:lpwstr/>
  </property>
  <property fmtid="{D5CDD505-2E9C-101B-9397-08002B2CF9AE}" pid="4" name="_EmailSubject">
    <vt:lpwstr>prezentacja ze spotkania z kasami po korekcie błedów</vt:lpwstr>
  </property>
  <property fmtid="{D5CDD505-2E9C-101B-9397-08002B2CF9AE}" pid="5" name="_AuthorEmail">
    <vt:lpwstr>Krzysztof.Broda@bfg.pl</vt:lpwstr>
  </property>
  <property fmtid="{D5CDD505-2E9C-101B-9397-08002B2CF9AE}" pid="6" name="_AuthorEmailDisplayName">
    <vt:lpwstr>Broda Krzysztof</vt:lpwstr>
  </property>
  <property fmtid="{D5CDD505-2E9C-101B-9397-08002B2CF9AE}" pid="7" name="_PreviousAdHocReviewCycleID">
    <vt:i4>1526829527</vt:i4>
  </property>
</Properties>
</file>